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40"/>
  </p:notesMasterIdLst>
  <p:sldIdLst>
    <p:sldId id="274" r:id="rId3"/>
    <p:sldId id="483" r:id="rId4"/>
    <p:sldId id="441" r:id="rId5"/>
    <p:sldId id="465" r:id="rId6"/>
    <p:sldId id="466" r:id="rId7"/>
    <p:sldId id="464" r:id="rId8"/>
    <p:sldId id="449" r:id="rId9"/>
    <p:sldId id="450" r:id="rId10"/>
    <p:sldId id="451" r:id="rId11"/>
    <p:sldId id="459" r:id="rId12"/>
    <p:sldId id="453" r:id="rId13"/>
    <p:sldId id="454" r:id="rId14"/>
    <p:sldId id="455" r:id="rId15"/>
    <p:sldId id="456" r:id="rId16"/>
    <p:sldId id="460" r:id="rId17"/>
    <p:sldId id="457" r:id="rId18"/>
    <p:sldId id="458" r:id="rId19"/>
    <p:sldId id="462" r:id="rId20"/>
    <p:sldId id="463" r:id="rId21"/>
    <p:sldId id="461" r:id="rId22"/>
    <p:sldId id="448" r:id="rId23"/>
    <p:sldId id="484" r:id="rId24"/>
    <p:sldId id="500" r:id="rId25"/>
    <p:sldId id="486" r:id="rId26"/>
    <p:sldId id="487" r:id="rId27"/>
    <p:sldId id="488" r:id="rId28"/>
    <p:sldId id="489" r:id="rId29"/>
    <p:sldId id="490" r:id="rId30"/>
    <p:sldId id="491" r:id="rId31"/>
    <p:sldId id="492" r:id="rId32"/>
    <p:sldId id="493" r:id="rId33"/>
    <p:sldId id="494" r:id="rId34"/>
    <p:sldId id="495" r:id="rId35"/>
    <p:sldId id="496" r:id="rId36"/>
    <p:sldId id="497" r:id="rId37"/>
    <p:sldId id="498" r:id="rId38"/>
    <p:sldId id="499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8">
          <p15:clr>
            <a:srgbClr val="A4A3A4"/>
          </p15:clr>
        </p15:guide>
        <p15:guide id="2" pos="29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3399"/>
    <a:srgbClr val="35FA26"/>
    <a:srgbClr val="F2CEE3"/>
    <a:srgbClr val="000000"/>
    <a:srgbClr val="008000"/>
    <a:srgbClr val="FF0066"/>
    <a:srgbClr val="440C41"/>
    <a:srgbClr val="56344A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330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290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4701752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3808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18768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32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2436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8250912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97819741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76084776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32279070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3920670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93166611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31860809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8660837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1829236095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394105092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7650657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7581203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0893807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2548531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639850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968794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9145588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90252247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3106373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65" r:id="rId7"/>
    <p:sldLayoutId id="2147483658" r:id="rId8"/>
    <p:sldLayoutId id="2147483657" r:id="rId9"/>
    <p:sldLayoutId id="2147483656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09663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9.xml"/><Relationship Id="rId4" Type="http://schemas.openxmlformats.org/officeDocument/2006/relationships/slide" Target="slide2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8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9.xml"/><Relationship Id="rId5" Type="http://schemas.openxmlformats.org/officeDocument/2006/relationships/slide" Target="slide36.xml"/><Relationship Id="rId4" Type="http://schemas.openxmlformats.org/officeDocument/2006/relationships/slide" Target="slide3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268760"/>
            <a:ext cx="84296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itchFamily="34" charset="0"/>
              </a:rPr>
              <a:t>第</a:t>
            </a:r>
            <a:r>
              <a:rPr lang="en-US" altLang="zh-CN" sz="5400" dirty="0" smtClean="0">
                <a:latin typeface="Calibri" pitchFamily="34" charset="0"/>
              </a:rPr>
              <a:t>3</a:t>
            </a:r>
            <a:r>
              <a:rPr lang="zh-CN" altLang="en-US" sz="5400" dirty="0" smtClean="0">
                <a:latin typeface="Calibri" pitchFamily="34" charset="0"/>
              </a:rPr>
              <a:t>单元    长方体和正方体</a:t>
            </a:r>
            <a:endParaRPr lang="zh-CN" altLang="en-US" sz="5400" dirty="0">
              <a:latin typeface="Calibri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/>
                <a:ea typeface="宋体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5312" y="3534107"/>
            <a:ext cx="4998484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课时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  长方体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>
            <a:grpSpLocks/>
          </p:cNvGrpSpPr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379789"/>
            <a:ext cx="79296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  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长方体和正方体的认识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989263" y="4953000"/>
            <a:ext cx="374297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长方体有</a:t>
            </a:r>
            <a:r>
              <a:rPr lang="en-US" sz="3200" dirty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个顶点。</a:t>
            </a:r>
          </a:p>
        </p:txBody>
      </p:sp>
      <p:grpSp>
        <p:nvGrpSpPr>
          <p:cNvPr id="18435" name="Group 3"/>
          <p:cNvGrpSpPr>
            <a:grpSpLocks/>
          </p:cNvGrpSpPr>
          <p:nvPr/>
        </p:nvGrpSpPr>
        <p:grpSpPr bwMode="auto">
          <a:xfrm>
            <a:off x="2514600" y="1447800"/>
            <a:ext cx="4495800" cy="3048000"/>
            <a:chOff x="0" y="0"/>
            <a:chExt cx="2832" cy="1920"/>
          </a:xfrm>
        </p:grpSpPr>
        <p:sp>
          <p:nvSpPr>
            <p:cNvPr id="18436" name="Line 4"/>
            <p:cNvSpPr>
              <a:spLocks noChangeShapeType="1"/>
            </p:cNvSpPr>
            <p:nvPr/>
          </p:nvSpPr>
          <p:spPr bwMode="auto">
            <a:xfrm>
              <a:off x="480" y="0"/>
              <a:ext cx="0" cy="1440"/>
            </a:xfrm>
            <a:prstGeom prst="line">
              <a:avLst/>
            </a:prstGeom>
            <a:noFill/>
            <a:ln w="34925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37" name="Line 5"/>
            <p:cNvSpPr>
              <a:spLocks noChangeShapeType="1"/>
            </p:cNvSpPr>
            <p:nvPr/>
          </p:nvSpPr>
          <p:spPr bwMode="auto">
            <a:xfrm flipV="1">
              <a:off x="0" y="1440"/>
              <a:ext cx="480" cy="480"/>
            </a:xfrm>
            <a:prstGeom prst="line">
              <a:avLst/>
            </a:prstGeom>
            <a:noFill/>
            <a:ln w="34925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38" name="Line 6"/>
            <p:cNvSpPr>
              <a:spLocks noChangeShapeType="1"/>
            </p:cNvSpPr>
            <p:nvPr/>
          </p:nvSpPr>
          <p:spPr bwMode="auto">
            <a:xfrm>
              <a:off x="480" y="1440"/>
              <a:ext cx="2352" cy="0"/>
            </a:xfrm>
            <a:prstGeom prst="line">
              <a:avLst/>
            </a:prstGeom>
            <a:noFill/>
            <a:ln w="34925" cap="rnd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39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2832" cy="1920"/>
            </a:xfrm>
            <a:prstGeom prst="cube">
              <a:avLst>
                <a:gd name="adj" fmla="val 25000"/>
              </a:avLst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</p:grpSp>
      <p:sp>
        <p:nvSpPr>
          <p:cNvPr id="18440" name="Oval 8"/>
          <p:cNvSpPr>
            <a:spLocks noChangeArrowheads="1"/>
          </p:cNvSpPr>
          <p:nvPr/>
        </p:nvSpPr>
        <p:spPr bwMode="auto">
          <a:xfrm>
            <a:off x="2438400" y="2133600"/>
            <a:ext cx="152400" cy="152400"/>
          </a:xfrm>
          <a:prstGeom prst="ellipse">
            <a:avLst/>
          </a:prstGeom>
          <a:solidFill>
            <a:srgbClr val="FF5050"/>
          </a:solidFill>
          <a:ln w="9525" cmpd="sng">
            <a:solidFill>
              <a:srgbClr val="FF505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4000" b="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1" name="Oval 9"/>
          <p:cNvSpPr>
            <a:spLocks noChangeArrowheads="1"/>
          </p:cNvSpPr>
          <p:nvPr/>
        </p:nvSpPr>
        <p:spPr bwMode="auto">
          <a:xfrm>
            <a:off x="3200400" y="3657600"/>
            <a:ext cx="152400" cy="152400"/>
          </a:xfrm>
          <a:prstGeom prst="ellipse">
            <a:avLst/>
          </a:prstGeom>
          <a:solidFill>
            <a:srgbClr val="FF5050"/>
          </a:solidFill>
          <a:ln w="9525" cmpd="sng">
            <a:solidFill>
              <a:srgbClr val="FF505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4000" b="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2" name="Oval 10"/>
          <p:cNvSpPr>
            <a:spLocks noChangeArrowheads="1"/>
          </p:cNvSpPr>
          <p:nvPr/>
        </p:nvSpPr>
        <p:spPr bwMode="auto">
          <a:xfrm>
            <a:off x="6172200" y="2133600"/>
            <a:ext cx="152400" cy="152400"/>
          </a:xfrm>
          <a:prstGeom prst="ellipse">
            <a:avLst/>
          </a:prstGeom>
          <a:solidFill>
            <a:srgbClr val="FF5050"/>
          </a:solidFill>
          <a:ln w="9525" cmpd="sng">
            <a:solidFill>
              <a:srgbClr val="FF505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4000" b="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3" name="Oval 11"/>
          <p:cNvSpPr>
            <a:spLocks noChangeArrowheads="1"/>
          </p:cNvSpPr>
          <p:nvPr/>
        </p:nvSpPr>
        <p:spPr bwMode="auto">
          <a:xfrm>
            <a:off x="6934200" y="1371600"/>
            <a:ext cx="152400" cy="152400"/>
          </a:xfrm>
          <a:prstGeom prst="ellipse">
            <a:avLst/>
          </a:prstGeom>
          <a:solidFill>
            <a:srgbClr val="FF5050"/>
          </a:solidFill>
          <a:ln w="9525" cmpd="sng">
            <a:solidFill>
              <a:srgbClr val="FF505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4000" b="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4" name="Oval 12"/>
          <p:cNvSpPr>
            <a:spLocks noChangeArrowheads="1"/>
          </p:cNvSpPr>
          <p:nvPr/>
        </p:nvSpPr>
        <p:spPr bwMode="auto">
          <a:xfrm>
            <a:off x="3200400" y="1371600"/>
            <a:ext cx="152400" cy="152400"/>
          </a:xfrm>
          <a:prstGeom prst="ellipse">
            <a:avLst/>
          </a:prstGeom>
          <a:solidFill>
            <a:srgbClr val="FF5050"/>
          </a:solidFill>
          <a:ln w="9525" cmpd="sng">
            <a:solidFill>
              <a:srgbClr val="FF505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4000" b="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5" name="Oval 13"/>
          <p:cNvSpPr>
            <a:spLocks noChangeArrowheads="1"/>
          </p:cNvSpPr>
          <p:nvPr/>
        </p:nvSpPr>
        <p:spPr bwMode="auto">
          <a:xfrm>
            <a:off x="2438400" y="4419600"/>
            <a:ext cx="152400" cy="152400"/>
          </a:xfrm>
          <a:prstGeom prst="ellipse">
            <a:avLst/>
          </a:prstGeom>
          <a:solidFill>
            <a:srgbClr val="FF5050"/>
          </a:solidFill>
          <a:ln w="9525" cmpd="sng">
            <a:solidFill>
              <a:srgbClr val="FF505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4000" b="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6" name="Oval 14"/>
          <p:cNvSpPr>
            <a:spLocks noChangeArrowheads="1"/>
          </p:cNvSpPr>
          <p:nvPr/>
        </p:nvSpPr>
        <p:spPr bwMode="auto">
          <a:xfrm>
            <a:off x="6172200" y="4419600"/>
            <a:ext cx="152400" cy="152400"/>
          </a:xfrm>
          <a:prstGeom prst="ellipse">
            <a:avLst/>
          </a:prstGeom>
          <a:solidFill>
            <a:srgbClr val="FF5050"/>
          </a:solidFill>
          <a:ln w="9525" cmpd="sng">
            <a:solidFill>
              <a:srgbClr val="FF505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4000" b="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7" name="Oval 15"/>
          <p:cNvSpPr>
            <a:spLocks noChangeArrowheads="1"/>
          </p:cNvSpPr>
          <p:nvPr/>
        </p:nvSpPr>
        <p:spPr bwMode="auto">
          <a:xfrm>
            <a:off x="6934200" y="3657600"/>
            <a:ext cx="152400" cy="152400"/>
          </a:xfrm>
          <a:prstGeom prst="ellipse">
            <a:avLst/>
          </a:prstGeom>
          <a:solidFill>
            <a:srgbClr val="FF5050"/>
          </a:solidFill>
          <a:ln w="9525" cmpd="sng">
            <a:solidFill>
              <a:srgbClr val="FF505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4000" b="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8448" name="Group 16"/>
          <p:cNvGrpSpPr>
            <a:grpSpLocks/>
          </p:cNvGrpSpPr>
          <p:nvPr/>
        </p:nvGrpSpPr>
        <p:grpSpPr bwMode="auto">
          <a:xfrm>
            <a:off x="2438400" y="1371600"/>
            <a:ext cx="4648200" cy="3200400"/>
            <a:chOff x="0" y="0"/>
            <a:chExt cx="2928" cy="2016"/>
          </a:xfrm>
        </p:grpSpPr>
        <p:sp>
          <p:nvSpPr>
            <p:cNvPr id="18449" name="Oval 17"/>
            <p:cNvSpPr>
              <a:spLocks noChangeArrowheads="1"/>
            </p:cNvSpPr>
            <p:nvPr/>
          </p:nvSpPr>
          <p:spPr bwMode="auto">
            <a:xfrm>
              <a:off x="0" y="480"/>
              <a:ext cx="96" cy="96"/>
            </a:xfrm>
            <a:prstGeom prst="ellipse">
              <a:avLst/>
            </a:prstGeom>
            <a:solidFill>
              <a:srgbClr val="FF5050"/>
            </a:solidFill>
            <a:ln w="9525" cmpd="sng">
              <a:solidFill>
                <a:srgbClr val="FF5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4000" b="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450" name="Oval 18"/>
            <p:cNvSpPr>
              <a:spLocks noChangeArrowheads="1"/>
            </p:cNvSpPr>
            <p:nvPr/>
          </p:nvSpPr>
          <p:spPr bwMode="auto">
            <a:xfrm>
              <a:off x="480" y="1440"/>
              <a:ext cx="96" cy="96"/>
            </a:xfrm>
            <a:prstGeom prst="ellipse">
              <a:avLst/>
            </a:prstGeom>
            <a:solidFill>
              <a:srgbClr val="FF5050"/>
            </a:solidFill>
            <a:ln w="9525" cmpd="sng">
              <a:solidFill>
                <a:srgbClr val="FF5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4000" b="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451" name="Oval 19"/>
            <p:cNvSpPr>
              <a:spLocks noChangeArrowheads="1"/>
            </p:cNvSpPr>
            <p:nvPr/>
          </p:nvSpPr>
          <p:spPr bwMode="auto">
            <a:xfrm>
              <a:off x="2352" y="480"/>
              <a:ext cx="96" cy="96"/>
            </a:xfrm>
            <a:prstGeom prst="ellipse">
              <a:avLst/>
            </a:prstGeom>
            <a:solidFill>
              <a:srgbClr val="FF5050"/>
            </a:solidFill>
            <a:ln w="9525" cmpd="sng">
              <a:solidFill>
                <a:srgbClr val="FF5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4000" b="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452" name="Oval 20"/>
            <p:cNvSpPr>
              <a:spLocks noChangeArrowheads="1"/>
            </p:cNvSpPr>
            <p:nvPr/>
          </p:nvSpPr>
          <p:spPr bwMode="auto">
            <a:xfrm>
              <a:off x="2832" y="0"/>
              <a:ext cx="96" cy="96"/>
            </a:xfrm>
            <a:prstGeom prst="ellipse">
              <a:avLst/>
            </a:prstGeom>
            <a:solidFill>
              <a:srgbClr val="FF5050"/>
            </a:solidFill>
            <a:ln w="9525" cmpd="sng">
              <a:solidFill>
                <a:srgbClr val="FF5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4000" b="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453" name="Oval 21"/>
            <p:cNvSpPr>
              <a:spLocks noChangeArrowheads="1"/>
            </p:cNvSpPr>
            <p:nvPr/>
          </p:nvSpPr>
          <p:spPr bwMode="auto">
            <a:xfrm>
              <a:off x="480" y="0"/>
              <a:ext cx="96" cy="96"/>
            </a:xfrm>
            <a:prstGeom prst="ellipse">
              <a:avLst/>
            </a:prstGeom>
            <a:solidFill>
              <a:srgbClr val="FF5050"/>
            </a:solidFill>
            <a:ln w="9525" cmpd="sng">
              <a:solidFill>
                <a:srgbClr val="FF5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4000" b="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454" name="Oval 22"/>
            <p:cNvSpPr>
              <a:spLocks noChangeArrowheads="1"/>
            </p:cNvSpPr>
            <p:nvPr/>
          </p:nvSpPr>
          <p:spPr bwMode="auto">
            <a:xfrm>
              <a:off x="0" y="1920"/>
              <a:ext cx="96" cy="96"/>
            </a:xfrm>
            <a:prstGeom prst="ellipse">
              <a:avLst/>
            </a:prstGeom>
            <a:solidFill>
              <a:srgbClr val="FF5050"/>
            </a:solidFill>
            <a:ln w="9525" cmpd="sng">
              <a:solidFill>
                <a:srgbClr val="FF5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4000" b="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455" name="Oval 23"/>
            <p:cNvSpPr>
              <a:spLocks noChangeArrowheads="1"/>
            </p:cNvSpPr>
            <p:nvPr/>
          </p:nvSpPr>
          <p:spPr bwMode="auto">
            <a:xfrm>
              <a:off x="2352" y="1920"/>
              <a:ext cx="96" cy="96"/>
            </a:xfrm>
            <a:prstGeom prst="ellipse">
              <a:avLst/>
            </a:prstGeom>
            <a:solidFill>
              <a:srgbClr val="FF5050"/>
            </a:solidFill>
            <a:ln w="9525" cmpd="sng">
              <a:solidFill>
                <a:srgbClr val="FF5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4000" b="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456" name="Oval 24"/>
            <p:cNvSpPr>
              <a:spLocks noChangeArrowheads="1"/>
            </p:cNvSpPr>
            <p:nvPr/>
          </p:nvSpPr>
          <p:spPr bwMode="auto">
            <a:xfrm>
              <a:off x="2832" y="1440"/>
              <a:ext cx="96" cy="96"/>
            </a:xfrm>
            <a:prstGeom prst="ellipse">
              <a:avLst/>
            </a:prstGeom>
            <a:solidFill>
              <a:srgbClr val="FF5050"/>
            </a:solidFill>
            <a:ln w="9525" cmpd="sng">
              <a:solidFill>
                <a:srgbClr val="FF5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4000" b="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024728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40" grpId="0" animBg="1" autoUpdateAnimBg="0"/>
      <p:bldP spid="18441" grpId="0" animBg="1" autoUpdateAnimBg="0"/>
      <p:bldP spid="18442" grpId="0" animBg="1" autoUpdateAnimBg="0"/>
      <p:bldP spid="18443" grpId="0" animBg="1" autoUpdateAnimBg="0"/>
      <p:bldP spid="18444" grpId="0" animBg="1" autoUpdateAnimBg="0"/>
      <p:bldP spid="18445" grpId="0" animBg="1" autoUpdateAnimBg="0"/>
      <p:bldP spid="18446" grpId="0" animBg="1" autoUpdateAnimBg="0"/>
      <p:bldP spid="18447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1778000" y="998538"/>
            <a:ext cx="4495800" cy="3048000"/>
            <a:chOff x="0" y="0"/>
            <a:chExt cx="2832" cy="1920"/>
          </a:xfrm>
        </p:grpSpPr>
        <p:sp>
          <p:nvSpPr>
            <p:cNvPr id="12291" name="Freeform 3"/>
            <p:cNvSpPr>
              <a:spLocks/>
            </p:cNvSpPr>
            <p:nvPr/>
          </p:nvSpPr>
          <p:spPr bwMode="auto">
            <a:xfrm>
              <a:off x="0" y="1440"/>
              <a:ext cx="2832" cy="480"/>
            </a:xfrm>
            <a:custGeom>
              <a:avLst/>
              <a:gdLst>
                <a:gd name="T0" fmla="*/ 480 w 2832"/>
                <a:gd name="T1" fmla="*/ 0 h 480"/>
                <a:gd name="T2" fmla="*/ 0 w 2832"/>
                <a:gd name="T3" fmla="*/ 480 h 480"/>
                <a:gd name="T4" fmla="*/ 2352 w 2832"/>
                <a:gd name="T5" fmla="*/ 480 h 480"/>
                <a:gd name="T6" fmla="*/ 2832 w 2832"/>
                <a:gd name="T7" fmla="*/ 0 h 480"/>
                <a:gd name="T8" fmla="*/ 480 w 2832"/>
                <a:gd name="T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2" h="480">
                  <a:moveTo>
                    <a:pt x="480" y="0"/>
                  </a:moveTo>
                  <a:lnTo>
                    <a:pt x="0" y="480"/>
                  </a:lnTo>
                  <a:lnTo>
                    <a:pt x="2352" y="480"/>
                  </a:lnTo>
                  <a:lnTo>
                    <a:pt x="2832" y="0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chemeClr val="accent1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92" name="Freeform 4"/>
            <p:cNvSpPr>
              <a:spLocks/>
            </p:cNvSpPr>
            <p:nvPr/>
          </p:nvSpPr>
          <p:spPr bwMode="auto">
            <a:xfrm>
              <a:off x="0" y="0"/>
              <a:ext cx="2832" cy="480"/>
            </a:xfrm>
            <a:custGeom>
              <a:avLst/>
              <a:gdLst>
                <a:gd name="T0" fmla="*/ 480 w 2832"/>
                <a:gd name="T1" fmla="*/ 0 h 480"/>
                <a:gd name="T2" fmla="*/ 0 w 2832"/>
                <a:gd name="T3" fmla="*/ 480 h 480"/>
                <a:gd name="T4" fmla="*/ 2352 w 2832"/>
                <a:gd name="T5" fmla="*/ 480 h 480"/>
                <a:gd name="T6" fmla="*/ 2832 w 2832"/>
                <a:gd name="T7" fmla="*/ 0 h 480"/>
                <a:gd name="T8" fmla="*/ 480 w 2832"/>
                <a:gd name="T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2" h="480">
                  <a:moveTo>
                    <a:pt x="480" y="0"/>
                  </a:moveTo>
                  <a:lnTo>
                    <a:pt x="0" y="480"/>
                  </a:lnTo>
                  <a:lnTo>
                    <a:pt x="2352" y="480"/>
                  </a:lnTo>
                  <a:lnTo>
                    <a:pt x="2832" y="0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FF9933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293" name="Group 5"/>
          <p:cNvGrpSpPr>
            <a:grpSpLocks/>
          </p:cNvGrpSpPr>
          <p:nvPr/>
        </p:nvGrpSpPr>
        <p:grpSpPr bwMode="auto">
          <a:xfrm>
            <a:off x="1778000" y="998538"/>
            <a:ext cx="4495800" cy="3048000"/>
            <a:chOff x="0" y="0"/>
            <a:chExt cx="2832" cy="1920"/>
          </a:xfrm>
        </p:grpSpPr>
        <p:sp>
          <p:nvSpPr>
            <p:cNvPr id="12294" name="Rectangle 6"/>
            <p:cNvSpPr>
              <a:spLocks noChangeArrowheads="1"/>
            </p:cNvSpPr>
            <p:nvPr/>
          </p:nvSpPr>
          <p:spPr bwMode="auto">
            <a:xfrm>
              <a:off x="480" y="0"/>
              <a:ext cx="2352" cy="1440"/>
            </a:xfrm>
            <a:prstGeom prst="rect">
              <a:avLst/>
            </a:prstGeom>
            <a:solidFill>
              <a:srgbClr val="FF0000"/>
            </a:solidFill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2295" name="Rectangle 7"/>
            <p:cNvSpPr>
              <a:spLocks noChangeArrowheads="1"/>
            </p:cNvSpPr>
            <p:nvPr/>
          </p:nvSpPr>
          <p:spPr bwMode="auto">
            <a:xfrm>
              <a:off x="0" y="480"/>
              <a:ext cx="2352" cy="1440"/>
            </a:xfrm>
            <a:prstGeom prst="rect">
              <a:avLst/>
            </a:prstGeom>
            <a:solidFill>
              <a:srgbClr val="FFFF00"/>
            </a:solidFill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</p:grpSp>
      <p:grpSp>
        <p:nvGrpSpPr>
          <p:cNvPr id="12296" name="Group 8"/>
          <p:cNvGrpSpPr>
            <a:grpSpLocks/>
          </p:cNvGrpSpPr>
          <p:nvPr/>
        </p:nvGrpSpPr>
        <p:grpSpPr bwMode="auto">
          <a:xfrm>
            <a:off x="1778000" y="998538"/>
            <a:ext cx="4495800" cy="3048000"/>
            <a:chOff x="0" y="0"/>
            <a:chExt cx="2832" cy="1920"/>
          </a:xfrm>
        </p:grpSpPr>
        <p:sp>
          <p:nvSpPr>
            <p:cNvPr id="12297" name="Line 9"/>
            <p:cNvSpPr>
              <a:spLocks noChangeShapeType="1"/>
            </p:cNvSpPr>
            <p:nvPr/>
          </p:nvSpPr>
          <p:spPr bwMode="auto">
            <a:xfrm>
              <a:off x="480" y="0"/>
              <a:ext cx="0" cy="144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98" name="Line 10"/>
            <p:cNvSpPr>
              <a:spLocks noChangeShapeType="1"/>
            </p:cNvSpPr>
            <p:nvPr/>
          </p:nvSpPr>
          <p:spPr bwMode="auto">
            <a:xfrm flipV="1">
              <a:off x="0" y="1440"/>
              <a:ext cx="480" cy="48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99" name="Line 11"/>
            <p:cNvSpPr>
              <a:spLocks noChangeShapeType="1"/>
            </p:cNvSpPr>
            <p:nvPr/>
          </p:nvSpPr>
          <p:spPr bwMode="auto">
            <a:xfrm>
              <a:off x="480" y="1440"/>
              <a:ext cx="2352" cy="0"/>
            </a:xfrm>
            <a:prstGeom prst="line">
              <a:avLst/>
            </a:prstGeom>
            <a:noFill/>
            <a:ln w="9525" cap="rnd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0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2832" cy="1920"/>
            </a:xfrm>
            <a:prstGeom prst="cube">
              <a:avLst>
                <a:gd name="adj" fmla="val 25000"/>
              </a:avLst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</p:grp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1115616" y="4653136"/>
            <a:ext cx="68580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长方体一共有</a:t>
            </a:r>
            <a:r>
              <a:rPr lang="en-US" sz="4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4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个面。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2302" name="Group 14"/>
          <p:cNvGrpSpPr>
            <a:grpSpLocks/>
          </p:cNvGrpSpPr>
          <p:nvPr/>
        </p:nvGrpSpPr>
        <p:grpSpPr bwMode="auto">
          <a:xfrm>
            <a:off x="1778000" y="998538"/>
            <a:ext cx="4495800" cy="3048000"/>
            <a:chOff x="0" y="0"/>
            <a:chExt cx="2832" cy="1920"/>
          </a:xfrm>
        </p:grpSpPr>
        <p:sp>
          <p:nvSpPr>
            <p:cNvPr id="12303" name="Freeform 15"/>
            <p:cNvSpPr>
              <a:spLocks/>
            </p:cNvSpPr>
            <p:nvPr/>
          </p:nvSpPr>
          <p:spPr bwMode="auto">
            <a:xfrm>
              <a:off x="0" y="0"/>
              <a:ext cx="480" cy="1920"/>
            </a:xfrm>
            <a:custGeom>
              <a:avLst/>
              <a:gdLst>
                <a:gd name="T0" fmla="*/ 480 w 480"/>
                <a:gd name="T1" fmla="*/ 0 h 1920"/>
                <a:gd name="T2" fmla="*/ 0 w 480"/>
                <a:gd name="T3" fmla="*/ 480 h 1920"/>
                <a:gd name="T4" fmla="*/ 0 w 480"/>
                <a:gd name="T5" fmla="*/ 1920 h 1920"/>
                <a:gd name="T6" fmla="*/ 480 w 480"/>
                <a:gd name="T7" fmla="*/ 1440 h 1920"/>
                <a:gd name="T8" fmla="*/ 480 w 480"/>
                <a:gd name="T9" fmla="*/ 0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1920">
                  <a:moveTo>
                    <a:pt x="480" y="0"/>
                  </a:moveTo>
                  <a:lnTo>
                    <a:pt x="0" y="480"/>
                  </a:lnTo>
                  <a:lnTo>
                    <a:pt x="0" y="1920"/>
                  </a:lnTo>
                  <a:lnTo>
                    <a:pt x="480" y="1440"/>
                  </a:lnTo>
                  <a:lnTo>
                    <a:pt x="480" y="0"/>
                  </a:lnTo>
                  <a:close/>
                </a:path>
              </a:pathLst>
            </a:cu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4" name="Freeform 16"/>
            <p:cNvSpPr>
              <a:spLocks/>
            </p:cNvSpPr>
            <p:nvPr/>
          </p:nvSpPr>
          <p:spPr bwMode="auto">
            <a:xfrm>
              <a:off x="2352" y="0"/>
              <a:ext cx="480" cy="1920"/>
            </a:xfrm>
            <a:custGeom>
              <a:avLst/>
              <a:gdLst>
                <a:gd name="T0" fmla="*/ 480 w 480"/>
                <a:gd name="T1" fmla="*/ 0 h 1920"/>
                <a:gd name="T2" fmla="*/ 0 w 480"/>
                <a:gd name="T3" fmla="*/ 480 h 1920"/>
                <a:gd name="T4" fmla="*/ 0 w 480"/>
                <a:gd name="T5" fmla="*/ 1920 h 1920"/>
                <a:gd name="T6" fmla="*/ 480 w 480"/>
                <a:gd name="T7" fmla="*/ 1440 h 1920"/>
                <a:gd name="T8" fmla="*/ 480 w 480"/>
                <a:gd name="T9" fmla="*/ 0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1920">
                  <a:moveTo>
                    <a:pt x="480" y="0"/>
                  </a:moveTo>
                  <a:lnTo>
                    <a:pt x="0" y="480"/>
                  </a:lnTo>
                  <a:lnTo>
                    <a:pt x="0" y="1920"/>
                  </a:lnTo>
                  <a:lnTo>
                    <a:pt x="480" y="1440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chemeClr val="bg2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5" name="Freeform 17"/>
            <p:cNvSpPr>
              <a:spLocks/>
            </p:cNvSpPr>
            <p:nvPr/>
          </p:nvSpPr>
          <p:spPr bwMode="auto">
            <a:xfrm>
              <a:off x="0" y="0"/>
              <a:ext cx="480" cy="1920"/>
            </a:xfrm>
            <a:custGeom>
              <a:avLst/>
              <a:gdLst>
                <a:gd name="T0" fmla="*/ 480 w 480"/>
                <a:gd name="T1" fmla="*/ 0 h 1920"/>
                <a:gd name="T2" fmla="*/ 0 w 480"/>
                <a:gd name="T3" fmla="*/ 480 h 1920"/>
                <a:gd name="T4" fmla="*/ 0 w 480"/>
                <a:gd name="T5" fmla="*/ 1920 h 1920"/>
                <a:gd name="T6" fmla="*/ 480 w 480"/>
                <a:gd name="T7" fmla="*/ 1440 h 1920"/>
                <a:gd name="T8" fmla="*/ 480 w 480"/>
                <a:gd name="T9" fmla="*/ 0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1920">
                  <a:moveTo>
                    <a:pt x="480" y="0"/>
                  </a:moveTo>
                  <a:lnTo>
                    <a:pt x="0" y="480"/>
                  </a:lnTo>
                  <a:lnTo>
                    <a:pt x="0" y="1920"/>
                  </a:lnTo>
                  <a:lnTo>
                    <a:pt x="480" y="1440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00FF00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1451698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reeform 2"/>
          <p:cNvSpPr>
            <a:spLocks/>
          </p:cNvSpPr>
          <p:nvPr/>
        </p:nvSpPr>
        <p:spPr bwMode="auto">
          <a:xfrm>
            <a:off x="2514600" y="3733800"/>
            <a:ext cx="4495800" cy="762000"/>
          </a:xfrm>
          <a:custGeom>
            <a:avLst/>
            <a:gdLst>
              <a:gd name="T0" fmla="*/ 480 w 2832"/>
              <a:gd name="T1" fmla="*/ 0 h 480"/>
              <a:gd name="T2" fmla="*/ 0 w 2832"/>
              <a:gd name="T3" fmla="*/ 480 h 480"/>
              <a:gd name="T4" fmla="*/ 2352 w 2832"/>
              <a:gd name="T5" fmla="*/ 480 h 480"/>
              <a:gd name="T6" fmla="*/ 2832 w 2832"/>
              <a:gd name="T7" fmla="*/ 0 h 480"/>
              <a:gd name="T8" fmla="*/ 480 w 2832"/>
              <a:gd name="T9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2" h="480">
                <a:moveTo>
                  <a:pt x="480" y="0"/>
                </a:moveTo>
                <a:lnTo>
                  <a:pt x="0" y="480"/>
                </a:lnTo>
                <a:lnTo>
                  <a:pt x="2352" y="480"/>
                </a:lnTo>
                <a:lnTo>
                  <a:pt x="2832" y="0"/>
                </a:lnTo>
                <a:lnTo>
                  <a:pt x="480" y="0"/>
                </a:lnTo>
                <a:close/>
              </a:path>
            </a:pathLst>
          </a:custGeom>
          <a:solidFill>
            <a:srgbClr val="FFCC00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5" name="Freeform 3"/>
          <p:cNvSpPr>
            <a:spLocks/>
          </p:cNvSpPr>
          <p:nvPr/>
        </p:nvSpPr>
        <p:spPr bwMode="auto">
          <a:xfrm>
            <a:off x="2514600" y="1447800"/>
            <a:ext cx="4495800" cy="762000"/>
          </a:xfrm>
          <a:custGeom>
            <a:avLst/>
            <a:gdLst>
              <a:gd name="T0" fmla="*/ 480 w 2832"/>
              <a:gd name="T1" fmla="*/ 0 h 480"/>
              <a:gd name="T2" fmla="*/ 0 w 2832"/>
              <a:gd name="T3" fmla="*/ 480 h 480"/>
              <a:gd name="T4" fmla="*/ 2352 w 2832"/>
              <a:gd name="T5" fmla="*/ 480 h 480"/>
              <a:gd name="T6" fmla="*/ 2832 w 2832"/>
              <a:gd name="T7" fmla="*/ 0 h 480"/>
              <a:gd name="T8" fmla="*/ 480 w 2832"/>
              <a:gd name="T9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2" h="480">
                <a:moveTo>
                  <a:pt x="480" y="0"/>
                </a:moveTo>
                <a:lnTo>
                  <a:pt x="0" y="480"/>
                </a:lnTo>
                <a:lnTo>
                  <a:pt x="2352" y="480"/>
                </a:lnTo>
                <a:lnTo>
                  <a:pt x="2832" y="0"/>
                </a:lnTo>
                <a:lnTo>
                  <a:pt x="480" y="0"/>
                </a:lnTo>
                <a:close/>
              </a:path>
            </a:pathLst>
          </a:custGeom>
          <a:solidFill>
            <a:srgbClr val="FFCC00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316" name="Group 4"/>
          <p:cNvGrpSpPr>
            <a:grpSpLocks/>
          </p:cNvGrpSpPr>
          <p:nvPr/>
        </p:nvGrpSpPr>
        <p:grpSpPr bwMode="auto">
          <a:xfrm>
            <a:off x="2514600" y="1447800"/>
            <a:ext cx="4495800" cy="3048000"/>
            <a:chOff x="0" y="0"/>
            <a:chExt cx="2832" cy="1920"/>
          </a:xfrm>
        </p:grpSpPr>
        <p:sp>
          <p:nvSpPr>
            <p:cNvPr id="13317" name="Line 5"/>
            <p:cNvSpPr>
              <a:spLocks noChangeShapeType="1"/>
            </p:cNvSpPr>
            <p:nvPr/>
          </p:nvSpPr>
          <p:spPr bwMode="auto">
            <a:xfrm>
              <a:off x="480" y="0"/>
              <a:ext cx="0" cy="144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8" name="Line 6"/>
            <p:cNvSpPr>
              <a:spLocks noChangeShapeType="1"/>
            </p:cNvSpPr>
            <p:nvPr/>
          </p:nvSpPr>
          <p:spPr bwMode="auto">
            <a:xfrm flipV="1">
              <a:off x="0" y="1440"/>
              <a:ext cx="480" cy="48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9" name="Line 7"/>
            <p:cNvSpPr>
              <a:spLocks noChangeShapeType="1"/>
            </p:cNvSpPr>
            <p:nvPr/>
          </p:nvSpPr>
          <p:spPr bwMode="auto">
            <a:xfrm>
              <a:off x="480" y="1440"/>
              <a:ext cx="2352" cy="0"/>
            </a:xfrm>
            <a:prstGeom prst="line">
              <a:avLst/>
            </a:prstGeom>
            <a:noFill/>
            <a:ln w="9525" cap="rnd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0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2832" cy="1920"/>
            </a:xfrm>
            <a:prstGeom prst="cube">
              <a:avLst>
                <a:gd name="adj" fmla="val 25000"/>
              </a:avLst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</p:grpSp>
    </p:spTree>
    <p:extLst>
      <p:ext uri="{BB962C8B-B14F-4D97-AF65-F5344CB8AC3E}">
        <p14:creationId xmlns:p14="http://schemas.microsoft.com/office/powerpoint/2010/main" xmlns="" val="12044259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rAng="0" ptsTypes="">
                                      <p:cBhvr>
                                        <p:cTn id="6" dur="10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33133 L -3.33333E-6 -0.00162 " pathEditMode="relative" rAng="0" ptsTypes="AA">
                                      <p:cBhvr>
                                        <p:cTn id="10" dur="10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1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  <p:bldP spid="1331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2"/>
          <p:cNvSpPr>
            <a:spLocks/>
          </p:cNvSpPr>
          <p:nvPr/>
        </p:nvSpPr>
        <p:spPr bwMode="auto">
          <a:xfrm>
            <a:off x="2514600" y="1447800"/>
            <a:ext cx="762000" cy="3048000"/>
          </a:xfrm>
          <a:custGeom>
            <a:avLst/>
            <a:gdLst>
              <a:gd name="T0" fmla="*/ 480 w 480"/>
              <a:gd name="T1" fmla="*/ 0 h 1920"/>
              <a:gd name="T2" fmla="*/ 0 w 480"/>
              <a:gd name="T3" fmla="*/ 480 h 1920"/>
              <a:gd name="T4" fmla="*/ 0 w 480"/>
              <a:gd name="T5" fmla="*/ 1920 h 1920"/>
              <a:gd name="T6" fmla="*/ 480 w 480"/>
              <a:gd name="T7" fmla="*/ 1440 h 1920"/>
              <a:gd name="T8" fmla="*/ 480 w 480"/>
              <a:gd name="T9" fmla="*/ 0 h 1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1920">
                <a:moveTo>
                  <a:pt x="480" y="0"/>
                </a:moveTo>
                <a:lnTo>
                  <a:pt x="0" y="480"/>
                </a:lnTo>
                <a:lnTo>
                  <a:pt x="0" y="1920"/>
                </a:lnTo>
                <a:lnTo>
                  <a:pt x="480" y="1440"/>
                </a:lnTo>
                <a:lnTo>
                  <a:pt x="480" y="0"/>
                </a:lnTo>
                <a:close/>
              </a:path>
            </a:pathLst>
          </a:custGeom>
          <a:solidFill>
            <a:srgbClr val="00FF00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339" name="Group 3"/>
          <p:cNvGrpSpPr>
            <a:grpSpLocks/>
          </p:cNvGrpSpPr>
          <p:nvPr/>
        </p:nvGrpSpPr>
        <p:grpSpPr bwMode="auto">
          <a:xfrm>
            <a:off x="2514600" y="1447800"/>
            <a:ext cx="4495800" cy="3048000"/>
            <a:chOff x="0" y="0"/>
            <a:chExt cx="2832" cy="1920"/>
          </a:xfrm>
        </p:grpSpPr>
        <p:sp>
          <p:nvSpPr>
            <p:cNvPr id="14340" name="Line 4"/>
            <p:cNvSpPr>
              <a:spLocks noChangeShapeType="1"/>
            </p:cNvSpPr>
            <p:nvPr/>
          </p:nvSpPr>
          <p:spPr bwMode="auto">
            <a:xfrm>
              <a:off x="480" y="0"/>
              <a:ext cx="0" cy="144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1" name="Line 5"/>
            <p:cNvSpPr>
              <a:spLocks noChangeShapeType="1"/>
            </p:cNvSpPr>
            <p:nvPr/>
          </p:nvSpPr>
          <p:spPr bwMode="auto">
            <a:xfrm flipV="1">
              <a:off x="0" y="1440"/>
              <a:ext cx="480" cy="48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2" name="Line 6"/>
            <p:cNvSpPr>
              <a:spLocks noChangeShapeType="1"/>
            </p:cNvSpPr>
            <p:nvPr/>
          </p:nvSpPr>
          <p:spPr bwMode="auto">
            <a:xfrm>
              <a:off x="480" y="1440"/>
              <a:ext cx="2352" cy="0"/>
            </a:xfrm>
            <a:prstGeom prst="line">
              <a:avLst/>
            </a:prstGeom>
            <a:noFill/>
            <a:ln w="9525" cap="rnd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3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2832" cy="1920"/>
            </a:xfrm>
            <a:prstGeom prst="cube">
              <a:avLst>
                <a:gd name="adj" fmla="val 25000"/>
              </a:avLst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</p:grpSp>
      <p:sp>
        <p:nvSpPr>
          <p:cNvPr id="14344" name="Freeform 8"/>
          <p:cNvSpPr>
            <a:spLocks/>
          </p:cNvSpPr>
          <p:nvPr/>
        </p:nvSpPr>
        <p:spPr bwMode="auto">
          <a:xfrm>
            <a:off x="6248400" y="1447800"/>
            <a:ext cx="762000" cy="3048000"/>
          </a:xfrm>
          <a:custGeom>
            <a:avLst/>
            <a:gdLst>
              <a:gd name="T0" fmla="*/ 480 w 480"/>
              <a:gd name="T1" fmla="*/ 0 h 1920"/>
              <a:gd name="T2" fmla="*/ 0 w 480"/>
              <a:gd name="T3" fmla="*/ 480 h 1920"/>
              <a:gd name="T4" fmla="*/ 0 w 480"/>
              <a:gd name="T5" fmla="*/ 1920 h 1920"/>
              <a:gd name="T6" fmla="*/ 480 w 480"/>
              <a:gd name="T7" fmla="*/ 1440 h 1920"/>
              <a:gd name="T8" fmla="*/ 480 w 480"/>
              <a:gd name="T9" fmla="*/ 0 h 1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1920">
                <a:moveTo>
                  <a:pt x="480" y="0"/>
                </a:moveTo>
                <a:lnTo>
                  <a:pt x="0" y="480"/>
                </a:lnTo>
                <a:lnTo>
                  <a:pt x="0" y="1920"/>
                </a:lnTo>
                <a:lnTo>
                  <a:pt x="480" y="1440"/>
                </a:lnTo>
                <a:lnTo>
                  <a:pt x="480" y="0"/>
                </a:lnTo>
                <a:close/>
              </a:path>
            </a:pathLst>
          </a:custGeom>
          <a:solidFill>
            <a:srgbClr val="00FF00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98189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3.33333E-6 L 0.40642 -3.33333E-6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642 -3.33333E-6 L 0.00121 -3.33333E-6 " pathEditMode="relative" rAng="0" ptsTypes="AA">
                                      <p:cBhvr>
                                        <p:cTn id="10" dur="10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276600" y="1447800"/>
            <a:ext cx="3733800" cy="2286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514600" y="2209800"/>
            <a:ext cx="3733800" cy="2286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grpSp>
        <p:nvGrpSpPr>
          <p:cNvPr id="15364" name="Group 4"/>
          <p:cNvGrpSpPr>
            <a:grpSpLocks/>
          </p:cNvGrpSpPr>
          <p:nvPr/>
        </p:nvGrpSpPr>
        <p:grpSpPr bwMode="auto">
          <a:xfrm>
            <a:off x="2514600" y="1447800"/>
            <a:ext cx="4495800" cy="3048000"/>
            <a:chOff x="0" y="0"/>
            <a:chExt cx="2832" cy="1920"/>
          </a:xfrm>
        </p:grpSpPr>
        <p:sp>
          <p:nvSpPr>
            <p:cNvPr id="15365" name="Line 5"/>
            <p:cNvSpPr>
              <a:spLocks noChangeShapeType="1"/>
            </p:cNvSpPr>
            <p:nvPr/>
          </p:nvSpPr>
          <p:spPr bwMode="auto">
            <a:xfrm>
              <a:off x="480" y="0"/>
              <a:ext cx="0" cy="14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66" name="Line 6"/>
            <p:cNvSpPr>
              <a:spLocks noChangeShapeType="1"/>
            </p:cNvSpPr>
            <p:nvPr/>
          </p:nvSpPr>
          <p:spPr bwMode="auto">
            <a:xfrm flipV="1">
              <a:off x="0" y="1440"/>
              <a:ext cx="48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67" name="Line 7"/>
            <p:cNvSpPr>
              <a:spLocks noChangeShapeType="1"/>
            </p:cNvSpPr>
            <p:nvPr/>
          </p:nvSpPr>
          <p:spPr bwMode="auto">
            <a:xfrm>
              <a:off x="480" y="1440"/>
              <a:ext cx="2352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68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2832" cy="1920"/>
            </a:xfrm>
            <a:prstGeom prst="cube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</p:grp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1600200" y="4953000"/>
            <a:ext cx="63246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latin typeface="Times New Roman" panose="02020603050405020304" pitchFamily="18" charset="0"/>
              </a:rPr>
              <a:t>相对的面</a:t>
            </a:r>
            <a:r>
              <a:rPr lang="zh-CN" altLang="en-US" sz="4800">
                <a:solidFill>
                  <a:srgbClr val="FF5050"/>
                </a:solidFill>
                <a:latin typeface="Times New Roman" panose="02020603050405020304" pitchFamily="18" charset="0"/>
              </a:rPr>
              <a:t>完全相同。</a:t>
            </a:r>
            <a:endParaRPr lang="zh-CN" altLang="en-US" sz="48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13971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-0.00208 L 0.08368 -0.11158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100" y="-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98 -0.10486 L 0.00052 0.0046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700" y="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 autoUpdateAnimBg="0"/>
      <p:bldP spid="15363" grpId="1" animBg="1" autoUpdateAnimBg="0"/>
      <p:bldP spid="1536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5"/>
          <p:cNvSpPr>
            <a:spLocks noChangeArrowheads="1"/>
          </p:cNvSpPr>
          <p:nvPr/>
        </p:nvSpPr>
        <p:spPr bwMode="auto">
          <a:xfrm>
            <a:off x="4643530" y="2915630"/>
            <a:ext cx="3312367" cy="1223268"/>
          </a:xfrm>
          <a:prstGeom prst="cube">
            <a:avLst>
              <a:gd name="adj" fmla="val 81027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899592" y="1836113"/>
            <a:ext cx="77009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如果有</a:t>
            </a:r>
            <a:r>
              <a:rPr 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个相对的面是正方形可以吗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461" name="TextBox 1"/>
          <p:cNvSpPr txBox="1">
            <a:spLocks noChangeArrowheads="1"/>
          </p:cNvSpPr>
          <p:nvPr/>
        </p:nvSpPr>
        <p:spPr bwMode="auto">
          <a:xfrm>
            <a:off x="971600" y="764704"/>
            <a:ext cx="61798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个面是不是一定都要是长方形？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869494" y="4341252"/>
            <a:ext cx="543069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有</a:t>
            </a:r>
            <a:r>
              <a:rPr 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个相对的面是正方形呢？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115616" y="1329193"/>
            <a:ext cx="13681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不是。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115616" y="2403466"/>
            <a:ext cx="13681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可以。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2089654" y="2915630"/>
            <a:ext cx="1220276" cy="1223268"/>
          </a:xfrm>
          <a:prstGeom prst="cube">
            <a:avLst>
              <a:gd name="adj" fmla="val 53643"/>
            </a:avLst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2857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3779912" y="4892226"/>
            <a:ext cx="1152128" cy="1133235"/>
          </a:xfrm>
          <a:prstGeom prst="cube">
            <a:avLst>
              <a:gd name="adj" fmla="val 31540"/>
            </a:avLst>
          </a:prstGeom>
          <a:gradFill flip="none" rotWithShape="1">
            <a:gsLst>
              <a:gs pos="0">
                <a:srgbClr val="35FA26">
                  <a:shade val="30000"/>
                  <a:satMod val="115000"/>
                </a:srgbClr>
              </a:gs>
              <a:gs pos="50000">
                <a:srgbClr val="35FA26">
                  <a:shade val="67500"/>
                  <a:satMod val="115000"/>
                </a:srgbClr>
              </a:gs>
              <a:gs pos="100000">
                <a:srgbClr val="35FA26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6872362" y="657126"/>
            <a:ext cx="1944216" cy="1223268"/>
          </a:xfrm>
          <a:prstGeom prst="cube">
            <a:avLst>
              <a:gd name="adj" fmla="val 19598"/>
            </a:avLst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31000">
                <a:srgbClr val="FF0000">
                  <a:tint val="44500"/>
                  <a:satMod val="160000"/>
                </a:srgbClr>
              </a:gs>
              <a:gs pos="100000">
                <a:srgbClr val="FF0000"/>
              </a:gs>
            </a:gsLst>
            <a:path path="circle">
              <a:fillToRect l="100000" t="100000"/>
            </a:path>
            <a:tileRect r="-100000" b="-100000"/>
          </a:gradFill>
          <a:ln w="2857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119994" y="5085184"/>
            <a:ext cx="157979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正方体。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01915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 autoUpdateAnimBg="0"/>
      <p:bldP spid="19460" grpId="0" autoUpdateAnimBg="0"/>
      <p:bldP spid="19461" grpId="0" autoUpdateAnimBg="0"/>
      <p:bldP spid="6" grpId="0" autoUpdateAnimBg="0"/>
      <p:bldP spid="7" grpId="0" autoUpdateAnimBg="0"/>
      <p:bldP spid="8" grpId="0" autoUpdateAnimBg="0"/>
      <p:bldP spid="9" grpId="0" animBg="1" autoUpdateAnimBg="0"/>
      <p:bldP spid="10" grpId="0" animBg="1" autoUpdateAnimBg="0"/>
      <p:bldP spid="1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1676400" y="1828800"/>
            <a:ext cx="5410200" cy="3124200"/>
          </a:xfrm>
          <a:prstGeom prst="cube">
            <a:avLst>
              <a:gd name="adj" fmla="val 25000"/>
            </a:avLst>
          </a:prstGeom>
          <a:noFill/>
          <a:ln w="19050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2484438" y="4149725"/>
            <a:ext cx="4608512" cy="0"/>
          </a:xfrm>
          <a:prstGeom prst="line">
            <a:avLst/>
          </a:prstGeom>
          <a:noFill/>
          <a:ln w="9525" cmpd="sng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2484438" y="1844675"/>
            <a:ext cx="0" cy="2305050"/>
          </a:xfrm>
          <a:prstGeom prst="line">
            <a:avLst/>
          </a:prstGeom>
          <a:noFill/>
          <a:ln w="9525" cmpd="sng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 flipH="1">
            <a:off x="1692275" y="4149725"/>
            <a:ext cx="792163" cy="792163"/>
          </a:xfrm>
          <a:prstGeom prst="line">
            <a:avLst/>
          </a:prstGeom>
          <a:noFill/>
          <a:ln w="9525" cmpd="sng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>
            <a:off x="1692275" y="2565400"/>
            <a:ext cx="0" cy="2376488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>
            <a:off x="7092950" y="1844675"/>
            <a:ext cx="0" cy="2376488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2484438" y="1844675"/>
            <a:ext cx="0" cy="2305050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>
            <a:off x="1692275" y="2565400"/>
            <a:ext cx="4608513" cy="0"/>
          </a:xfrm>
          <a:prstGeom prst="line">
            <a:avLst/>
          </a:prstGeom>
          <a:noFill/>
          <a:ln w="57150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>
            <a:off x="1692275" y="4941888"/>
            <a:ext cx="4608513" cy="0"/>
          </a:xfrm>
          <a:prstGeom prst="line">
            <a:avLst/>
          </a:prstGeom>
          <a:noFill/>
          <a:ln w="57150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2484438" y="4149725"/>
            <a:ext cx="4608512" cy="0"/>
          </a:xfrm>
          <a:prstGeom prst="line">
            <a:avLst/>
          </a:prstGeom>
          <a:noFill/>
          <a:ln w="57150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>
            <a:off x="2484438" y="1844675"/>
            <a:ext cx="4608512" cy="0"/>
          </a:xfrm>
          <a:prstGeom prst="line">
            <a:avLst/>
          </a:prstGeom>
          <a:noFill/>
          <a:ln w="57150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>
            <a:off x="6300788" y="2565400"/>
            <a:ext cx="0" cy="2376488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8" name="Line 14"/>
          <p:cNvSpPr>
            <a:spLocks noChangeShapeType="1"/>
          </p:cNvSpPr>
          <p:nvPr/>
        </p:nvSpPr>
        <p:spPr bwMode="auto">
          <a:xfrm flipH="1">
            <a:off x="1692275" y="1844675"/>
            <a:ext cx="792163" cy="720725"/>
          </a:xfrm>
          <a:prstGeom prst="line">
            <a:avLst/>
          </a:prstGeom>
          <a:noFill/>
          <a:ln w="7620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 flipH="1">
            <a:off x="1692275" y="4149725"/>
            <a:ext cx="792163" cy="792163"/>
          </a:xfrm>
          <a:prstGeom prst="line">
            <a:avLst/>
          </a:prstGeom>
          <a:noFill/>
          <a:ln w="5715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0" name="Line 16"/>
          <p:cNvSpPr>
            <a:spLocks noChangeShapeType="1"/>
          </p:cNvSpPr>
          <p:nvPr/>
        </p:nvSpPr>
        <p:spPr bwMode="auto">
          <a:xfrm flipH="1">
            <a:off x="6300788" y="4149725"/>
            <a:ext cx="792162" cy="792163"/>
          </a:xfrm>
          <a:prstGeom prst="line">
            <a:avLst/>
          </a:prstGeom>
          <a:noFill/>
          <a:ln w="5715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1" name="Line 17"/>
          <p:cNvSpPr>
            <a:spLocks noChangeShapeType="1"/>
          </p:cNvSpPr>
          <p:nvPr/>
        </p:nvSpPr>
        <p:spPr bwMode="auto">
          <a:xfrm flipH="1">
            <a:off x="6300788" y="1844675"/>
            <a:ext cx="792162" cy="720725"/>
          </a:xfrm>
          <a:prstGeom prst="line">
            <a:avLst/>
          </a:prstGeom>
          <a:noFill/>
          <a:ln w="7620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402" name="WordArt 1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4438" y="764704"/>
            <a:ext cx="3930873" cy="857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645781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7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  <p:bldP spid="16394" grpId="0" animBg="1"/>
      <p:bldP spid="16395" grpId="0" animBg="1"/>
      <p:bldP spid="16396" grpId="0" animBg="1"/>
      <p:bldP spid="16397" grpId="0" animBg="1"/>
      <p:bldP spid="16398" grpId="0" animBg="1"/>
      <p:bldP spid="16399" grpId="0" animBg="1"/>
      <p:bldP spid="16400" grpId="0" animBg="1"/>
      <p:bldP spid="1640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Line 2"/>
          <p:cNvSpPr>
            <a:spLocks noChangeShapeType="1"/>
          </p:cNvSpPr>
          <p:nvPr/>
        </p:nvSpPr>
        <p:spPr bwMode="auto">
          <a:xfrm flipH="1">
            <a:off x="2987675" y="4146550"/>
            <a:ext cx="39624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1" name="Line 3"/>
          <p:cNvSpPr>
            <a:spLocks noChangeShapeType="1"/>
          </p:cNvSpPr>
          <p:nvPr/>
        </p:nvSpPr>
        <p:spPr bwMode="auto">
          <a:xfrm flipV="1">
            <a:off x="2195513" y="4146550"/>
            <a:ext cx="792162" cy="7620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 flipV="1">
            <a:off x="2990850" y="1862138"/>
            <a:ext cx="0" cy="22860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 flipH="1">
            <a:off x="2987675" y="4146550"/>
            <a:ext cx="39624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2209800" y="1841500"/>
            <a:ext cx="4738688" cy="3087688"/>
          </a:xfrm>
          <a:prstGeom prst="cube">
            <a:avLst>
              <a:gd name="adj" fmla="val 25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99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 flipH="1">
            <a:off x="2195513" y="4938713"/>
            <a:ext cx="39624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 flipV="1">
            <a:off x="2987675" y="1841500"/>
            <a:ext cx="0" cy="22860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 flipV="1">
            <a:off x="2195513" y="2562225"/>
            <a:ext cx="0" cy="237648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8" name="Line 10"/>
          <p:cNvSpPr>
            <a:spLocks noChangeShapeType="1"/>
          </p:cNvSpPr>
          <p:nvPr/>
        </p:nvSpPr>
        <p:spPr bwMode="auto">
          <a:xfrm flipV="1">
            <a:off x="6156325" y="2562225"/>
            <a:ext cx="0" cy="237648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9" name="Line 11"/>
          <p:cNvSpPr>
            <a:spLocks noChangeShapeType="1"/>
          </p:cNvSpPr>
          <p:nvPr/>
        </p:nvSpPr>
        <p:spPr bwMode="auto">
          <a:xfrm flipV="1">
            <a:off x="6948488" y="1841500"/>
            <a:ext cx="0" cy="22860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 flipH="1">
            <a:off x="2195513" y="2562225"/>
            <a:ext cx="403225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21" name="Line 13"/>
          <p:cNvSpPr>
            <a:spLocks noChangeShapeType="1"/>
          </p:cNvSpPr>
          <p:nvPr/>
        </p:nvSpPr>
        <p:spPr bwMode="auto">
          <a:xfrm flipH="1">
            <a:off x="2987675" y="1841500"/>
            <a:ext cx="39624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22" name="Line 14"/>
          <p:cNvSpPr>
            <a:spLocks noChangeShapeType="1"/>
          </p:cNvSpPr>
          <p:nvPr/>
        </p:nvSpPr>
        <p:spPr bwMode="auto">
          <a:xfrm flipV="1">
            <a:off x="2195513" y="1770063"/>
            <a:ext cx="792162" cy="792162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23" name="Line 15"/>
          <p:cNvSpPr>
            <a:spLocks noChangeShapeType="1"/>
          </p:cNvSpPr>
          <p:nvPr/>
        </p:nvSpPr>
        <p:spPr bwMode="auto">
          <a:xfrm flipV="1">
            <a:off x="2209800" y="4090988"/>
            <a:ext cx="792163" cy="792162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24" name="Line 16"/>
          <p:cNvSpPr>
            <a:spLocks noChangeShapeType="1"/>
          </p:cNvSpPr>
          <p:nvPr/>
        </p:nvSpPr>
        <p:spPr bwMode="auto">
          <a:xfrm flipV="1">
            <a:off x="6156325" y="4146550"/>
            <a:ext cx="792163" cy="792163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25" name="Line 17"/>
          <p:cNvSpPr>
            <a:spLocks noChangeShapeType="1"/>
          </p:cNvSpPr>
          <p:nvPr/>
        </p:nvSpPr>
        <p:spPr bwMode="auto">
          <a:xfrm flipV="1">
            <a:off x="6227763" y="1841500"/>
            <a:ext cx="720725" cy="720725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26" name="WordArt 18"/>
          <p:cNvSpPr>
            <a:spLocks noChangeArrowheads="1" noChangeShapeType="1" noTextEdit="1"/>
          </p:cNvSpPr>
          <p:nvPr/>
        </p:nvSpPr>
        <p:spPr bwMode="auto">
          <a:xfrm>
            <a:off x="2209800" y="5307014"/>
            <a:ext cx="4954488" cy="614361"/>
          </a:xfrm>
          <a:prstGeom prst="rect">
            <a:avLst/>
          </a:prstGeom>
          <a:solidFill>
            <a:srgbClr val="FFFF00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相对的棱长度相等。</a:t>
            </a:r>
          </a:p>
        </p:txBody>
      </p:sp>
      <p:pic>
        <p:nvPicPr>
          <p:cNvPr id="17427" name="WordArt 1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5"/>
            <a:ext cx="8047112" cy="770979"/>
          </a:xfrm>
          <a:prstGeom prst="rect">
            <a:avLst/>
          </a:prstGeom>
          <a:solidFill>
            <a:srgbClr val="FFFF00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5234117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7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66297E-6 L 0.43316 0.0013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6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96255E-6 L 0.08664 -0.1153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71521E-6 L -0.43316 0.0013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13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0.00139 L -0.08664 0.1077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900" y="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3079E-6 L -0.00399 0.34605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01248E-6 L 0.08663 -0.1153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6.47249E-8 L -0.00399 -0.34605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1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77855E-6 L -0.08663 0.10495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900" y="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72446E-6 L 0.00243 0.35137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0" y="1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1914E-6 L 0.43177 0.00023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08E-6 L -3.61111E-6 -0.33356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1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8049E-6 L -0.43159 3.8049E-6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1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1" dur="2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3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  <p:bldP spid="17413" grpId="1" animBg="1"/>
      <p:bldP spid="17415" grpId="0" animBg="1"/>
      <p:bldP spid="17415" grpId="1" animBg="1"/>
      <p:bldP spid="17416" grpId="0" animBg="1"/>
      <p:bldP spid="17416" grpId="1" animBg="1"/>
      <p:bldP spid="17417" grpId="0" animBg="1"/>
      <p:bldP spid="17417" grpId="1" animBg="1"/>
      <p:bldP spid="17418" grpId="0" animBg="1"/>
      <p:bldP spid="17418" grpId="1" animBg="1"/>
      <p:bldP spid="17419" grpId="0" animBg="1"/>
      <p:bldP spid="17419" grpId="1" animBg="1"/>
      <p:bldP spid="17420" grpId="0" animBg="1"/>
      <p:bldP spid="17420" grpId="1" animBg="1"/>
      <p:bldP spid="17421" grpId="0" animBg="1"/>
      <p:bldP spid="17421" grpId="1" animBg="1"/>
      <p:bldP spid="17422" grpId="0" animBg="1"/>
      <p:bldP spid="17422" grpId="1" animBg="1"/>
      <p:bldP spid="17423" grpId="0" animBg="1"/>
      <p:bldP spid="17423" grpId="1" animBg="1"/>
      <p:bldP spid="17424" grpId="0" animBg="1"/>
      <p:bldP spid="17424" grpId="1" animBg="1"/>
      <p:bldP spid="17425" grpId="0" animBg="1"/>
      <p:bldP spid="17425" grpId="1" animBg="1"/>
      <p:bldP spid="174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4"/>
          <p:cNvSpPr txBox="1">
            <a:spLocks noChangeArrowheads="1"/>
          </p:cNvSpPr>
          <p:nvPr/>
        </p:nvSpPr>
        <p:spPr bwMode="auto">
          <a:xfrm>
            <a:off x="1089769" y="564295"/>
            <a:ext cx="805423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用细木条和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橡皮泥做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一个长方体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框架。根据制作过程，回答下面的问题。</a:t>
            </a:r>
            <a:endParaRPr 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507" name="AutoShape 3"/>
          <p:cNvSpPr>
            <a:spLocks noChangeArrowheads="1"/>
          </p:cNvSpPr>
          <p:nvPr/>
        </p:nvSpPr>
        <p:spPr bwMode="auto">
          <a:xfrm>
            <a:off x="0" y="744833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</a:rPr>
              <a:t>例2</a:t>
            </a:r>
          </a:p>
        </p:txBody>
      </p:sp>
      <p:pic>
        <p:nvPicPr>
          <p:cNvPr id="21508" name="Picture 4" descr="5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3" y="1820864"/>
            <a:ext cx="5040560" cy="325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 Box 34"/>
          <p:cNvSpPr txBox="1">
            <a:spLocks noChangeArrowheads="1"/>
          </p:cNvSpPr>
          <p:nvPr/>
        </p:nvSpPr>
        <p:spPr bwMode="auto">
          <a:xfrm>
            <a:off x="-7938" y="4797152"/>
            <a:ext cx="691727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1）长方体的12条棱可以分成几组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6873875" y="4799820"/>
            <a:ext cx="8627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3组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044371" y="5848007"/>
            <a:ext cx="29546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一般不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相等。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Text Box 34"/>
          <p:cNvSpPr txBox="1">
            <a:spLocks noChangeArrowheads="1"/>
          </p:cNvSpPr>
          <p:nvPr/>
        </p:nvSpPr>
        <p:spPr bwMode="auto">
          <a:xfrm>
            <a:off x="-7938" y="5321245"/>
            <a:ext cx="817403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2）相交于同一顶点的三条棱长度相等吗？</a:t>
            </a:r>
            <a:endParaRPr 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4251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 autoUpdateAnimBg="0"/>
      <p:bldP spid="21511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AutoShape 5"/>
          <p:cNvSpPr>
            <a:spLocks noChangeArrowheads="1"/>
          </p:cNvSpPr>
          <p:nvPr/>
        </p:nvSpPr>
        <p:spPr bwMode="auto">
          <a:xfrm>
            <a:off x="6324600" y="620688"/>
            <a:ext cx="1600200" cy="2895600"/>
          </a:xfrm>
          <a:prstGeom prst="cube">
            <a:avLst>
              <a:gd name="adj" fmla="val 25000"/>
            </a:avLst>
          </a:prstGeom>
          <a:noFill/>
          <a:ln w="38100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22534" name="Line 7"/>
          <p:cNvSpPr>
            <a:spLocks noChangeShapeType="1"/>
          </p:cNvSpPr>
          <p:nvPr/>
        </p:nvSpPr>
        <p:spPr bwMode="auto">
          <a:xfrm>
            <a:off x="7543800" y="1001688"/>
            <a:ext cx="0" cy="2514600"/>
          </a:xfrm>
          <a:prstGeom prst="line">
            <a:avLst/>
          </a:prstGeom>
          <a:noFill/>
          <a:ln w="508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2535" name="Line 8"/>
          <p:cNvSpPr>
            <a:spLocks noChangeShapeType="1"/>
          </p:cNvSpPr>
          <p:nvPr/>
        </p:nvSpPr>
        <p:spPr bwMode="auto">
          <a:xfrm>
            <a:off x="6324600" y="3516288"/>
            <a:ext cx="1219200" cy="0"/>
          </a:xfrm>
          <a:prstGeom prst="line">
            <a:avLst/>
          </a:prstGeom>
          <a:noFill/>
          <a:ln w="50800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22536" name="Line 9"/>
          <p:cNvSpPr>
            <a:spLocks noChangeShapeType="1"/>
          </p:cNvSpPr>
          <p:nvPr/>
        </p:nvSpPr>
        <p:spPr bwMode="auto">
          <a:xfrm>
            <a:off x="6705600" y="696888"/>
            <a:ext cx="0" cy="2514600"/>
          </a:xfrm>
          <a:prstGeom prst="line">
            <a:avLst/>
          </a:prstGeom>
          <a:noFill/>
          <a:ln w="57150" cap="rnd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2537" name="Line 10"/>
          <p:cNvSpPr>
            <a:spLocks noChangeShapeType="1"/>
          </p:cNvSpPr>
          <p:nvPr/>
        </p:nvSpPr>
        <p:spPr bwMode="auto">
          <a:xfrm>
            <a:off x="6705600" y="3135288"/>
            <a:ext cx="1219200" cy="0"/>
          </a:xfrm>
          <a:prstGeom prst="line">
            <a:avLst/>
          </a:prstGeom>
          <a:noFill/>
          <a:ln w="38100" cap="rnd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2538" name="Line 11"/>
          <p:cNvSpPr>
            <a:spLocks noChangeShapeType="1"/>
          </p:cNvSpPr>
          <p:nvPr/>
        </p:nvSpPr>
        <p:spPr bwMode="auto">
          <a:xfrm flipV="1">
            <a:off x="7543800" y="3135288"/>
            <a:ext cx="381000" cy="381000"/>
          </a:xfrm>
          <a:prstGeom prst="line">
            <a:avLst/>
          </a:prstGeom>
          <a:noFill/>
          <a:ln w="50800" cmpd="sng">
            <a:solidFill>
              <a:srgbClr val="00CC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2539" name="Line 12"/>
          <p:cNvSpPr>
            <a:spLocks noChangeShapeType="1"/>
          </p:cNvSpPr>
          <p:nvPr/>
        </p:nvSpPr>
        <p:spPr bwMode="auto">
          <a:xfrm flipV="1">
            <a:off x="6324600" y="3135288"/>
            <a:ext cx="381000" cy="381000"/>
          </a:xfrm>
          <a:prstGeom prst="line">
            <a:avLst/>
          </a:prstGeom>
          <a:noFill/>
          <a:ln w="38100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2540" name="Oval 13"/>
          <p:cNvSpPr>
            <a:spLocks noChangeArrowheads="1"/>
          </p:cNvSpPr>
          <p:nvPr/>
        </p:nvSpPr>
        <p:spPr bwMode="auto">
          <a:xfrm>
            <a:off x="7467600" y="3440088"/>
            <a:ext cx="152400" cy="152400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1800" b="0"/>
          </a:p>
        </p:txBody>
      </p:sp>
      <p:sp>
        <p:nvSpPr>
          <p:cNvPr id="22543" name="AutoShape 16"/>
          <p:cNvSpPr>
            <a:spLocks noChangeArrowheads="1"/>
          </p:cNvSpPr>
          <p:nvPr/>
        </p:nvSpPr>
        <p:spPr bwMode="auto">
          <a:xfrm>
            <a:off x="990600" y="1154088"/>
            <a:ext cx="3895725" cy="1909763"/>
          </a:xfrm>
          <a:prstGeom prst="cube">
            <a:avLst>
              <a:gd name="adj" fmla="val 25000"/>
            </a:avLst>
          </a:prstGeom>
          <a:noFill/>
          <a:ln w="2857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grpSp>
        <p:nvGrpSpPr>
          <p:cNvPr id="22544" name="Group 17"/>
          <p:cNvGrpSpPr>
            <a:grpSpLocks/>
          </p:cNvGrpSpPr>
          <p:nvPr/>
        </p:nvGrpSpPr>
        <p:grpSpPr bwMode="auto">
          <a:xfrm>
            <a:off x="1066800" y="1230288"/>
            <a:ext cx="3733800" cy="1790700"/>
            <a:chOff x="0" y="0"/>
            <a:chExt cx="2352" cy="1128"/>
          </a:xfrm>
        </p:grpSpPr>
        <p:sp>
          <p:nvSpPr>
            <p:cNvPr id="22545" name="Line 18"/>
            <p:cNvSpPr>
              <a:spLocks noChangeShapeType="1"/>
            </p:cNvSpPr>
            <p:nvPr/>
          </p:nvSpPr>
          <p:spPr bwMode="auto">
            <a:xfrm>
              <a:off x="240" y="864"/>
              <a:ext cx="2112" cy="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Line 19"/>
            <p:cNvSpPr>
              <a:spLocks noChangeShapeType="1"/>
            </p:cNvSpPr>
            <p:nvPr/>
          </p:nvSpPr>
          <p:spPr bwMode="auto">
            <a:xfrm>
              <a:off x="240" y="0"/>
              <a:ext cx="0" cy="891"/>
            </a:xfrm>
            <a:prstGeom prst="line">
              <a:avLst/>
            </a:prstGeom>
            <a:noFill/>
            <a:ln w="28575" cap="rnd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Line 20"/>
            <p:cNvSpPr>
              <a:spLocks noChangeShapeType="1"/>
            </p:cNvSpPr>
            <p:nvPr/>
          </p:nvSpPr>
          <p:spPr bwMode="auto">
            <a:xfrm flipV="1">
              <a:off x="0" y="816"/>
              <a:ext cx="291" cy="312"/>
            </a:xfrm>
            <a:prstGeom prst="line">
              <a:avLst/>
            </a:prstGeom>
            <a:noFill/>
            <a:ln w="28575" cap="rnd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48" name="Line 21"/>
          <p:cNvSpPr>
            <a:spLocks noChangeShapeType="1"/>
          </p:cNvSpPr>
          <p:nvPr/>
        </p:nvSpPr>
        <p:spPr bwMode="auto">
          <a:xfrm>
            <a:off x="990600" y="3059088"/>
            <a:ext cx="3433763" cy="0"/>
          </a:xfrm>
          <a:prstGeom prst="line">
            <a:avLst/>
          </a:prstGeom>
          <a:noFill/>
          <a:ln w="53975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Line 22"/>
          <p:cNvSpPr>
            <a:spLocks noChangeShapeType="1"/>
          </p:cNvSpPr>
          <p:nvPr/>
        </p:nvSpPr>
        <p:spPr bwMode="auto">
          <a:xfrm>
            <a:off x="4424363" y="1649388"/>
            <a:ext cx="0" cy="1414463"/>
          </a:xfrm>
          <a:prstGeom prst="line">
            <a:avLst/>
          </a:prstGeom>
          <a:noFill/>
          <a:ln w="50800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0" name="Line 23"/>
          <p:cNvSpPr>
            <a:spLocks noChangeShapeType="1"/>
          </p:cNvSpPr>
          <p:nvPr/>
        </p:nvSpPr>
        <p:spPr bwMode="auto">
          <a:xfrm flipV="1">
            <a:off x="4424363" y="2568551"/>
            <a:ext cx="461963" cy="495300"/>
          </a:xfrm>
          <a:prstGeom prst="line">
            <a:avLst/>
          </a:prstGeom>
          <a:noFill/>
          <a:ln w="50800" cmpd="sng">
            <a:solidFill>
              <a:srgbClr val="00CC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1" name="Oval 24"/>
          <p:cNvSpPr>
            <a:spLocks noChangeArrowheads="1"/>
          </p:cNvSpPr>
          <p:nvPr/>
        </p:nvSpPr>
        <p:spPr bwMode="auto">
          <a:xfrm>
            <a:off x="4368800" y="2994001"/>
            <a:ext cx="131763" cy="141288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22552" name="Text Box 25"/>
          <p:cNvSpPr txBox="1">
            <a:spLocks noChangeArrowheads="1"/>
          </p:cNvSpPr>
          <p:nvPr/>
        </p:nvSpPr>
        <p:spPr bwMode="auto">
          <a:xfrm>
            <a:off x="2438400" y="2970188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长</a:t>
            </a:r>
          </a:p>
        </p:txBody>
      </p:sp>
      <p:sp>
        <p:nvSpPr>
          <p:cNvPr id="22553" name="Text Box 26"/>
          <p:cNvSpPr txBox="1">
            <a:spLocks noChangeArrowheads="1"/>
          </p:cNvSpPr>
          <p:nvPr/>
        </p:nvSpPr>
        <p:spPr bwMode="auto">
          <a:xfrm>
            <a:off x="4616450" y="2519338"/>
            <a:ext cx="990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宽</a:t>
            </a:r>
          </a:p>
        </p:txBody>
      </p:sp>
      <p:sp>
        <p:nvSpPr>
          <p:cNvPr id="22554" name="Text Box 27"/>
          <p:cNvSpPr txBox="1">
            <a:spLocks noChangeArrowheads="1"/>
          </p:cNvSpPr>
          <p:nvPr/>
        </p:nvSpPr>
        <p:spPr bwMode="auto">
          <a:xfrm>
            <a:off x="3806825" y="1916088"/>
            <a:ext cx="83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高</a:t>
            </a:r>
          </a:p>
        </p:txBody>
      </p:sp>
      <p:sp>
        <p:nvSpPr>
          <p:cNvPr id="22555" name="Text Box 28"/>
          <p:cNvSpPr txBox="1">
            <a:spLocks noChangeArrowheads="1"/>
          </p:cNvSpPr>
          <p:nvPr/>
        </p:nvSpPr>
        <p:spPr bwMode="auto">
          <a:xfrm>
            <a:off x="35496" y="3783231"/>
            <a:ext cx="8397081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相交于同一顶点的三条棱的长度分别叫做长方体的</a:t>
            </a:r>
            <a:r>
              <a:rPr lang="zh-CN" altLang="en-US" sz="3600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600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宽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600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22556" name="Text Box 29"/>
          <p:cNvSpPr txBox="1">
            <a:spLocks noChangeArrowheads="1"/>
          </p:cNvSpPr>
          <p:nvPr/>
        </p:nvSpPr>
        <p:spPr bwMode="auto">
          <a:xfrm>
            <a:off x="6660232" y="3284984"/>
            <a:ext cx="9144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长</a:t>
            </a:r>
          </a:p>
        </p:txBody>
      </p:sp>
      <p:sp>
        <p:nvSpPr>
          <p:cNvPr id="22557" name="Rectangle 30"/>
          <p:cNvSpPr>
            <a:spLocks noChangeArrowheads="1"/>
          </p:cNvSpPr>
          <p:nvPr/>
        </p:nvSpPr>
        <p:spPr bwMode="auto">
          <a:xfrm>
            <a:off x="7668344" y="3087365"/>
            <a:ext cx="6937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宽</a:t>
            </a:r>
          </a:p>
        </p:txBody>
      </p:sp>
      <p:sp>
        <p:nvSpPr>
          <p:cNvPr id="22558" name="Rectangle 31"/>
          <p:cNvSpPr>
            <a:spLocks noChangeArrowheads="1"/>
          </p:cNvSpPr>
          <p:nvPr/>
        </p:nvSpPr>
        <p:spPr bwMode="auto">
          <a:xfrm>
            <a:off x="6858000" y="1687488"/>
            <a:ext cx="6826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高</a:t>
            </a:r>
          </a:p>
        </p:txBody>
      </p:sp>
      <p:sp>
        <p:nvSpPr>
          <p:cNvPr id="22559" name="Text Box 33"/>
          <p:cNvSpPr txBox="1">
            <a:spLocks noChangeArrowheads="1"/>
          </p:cNvSpPr>
          <p:nvPr/>
        </p:nvSpPr>
        <p:spPr bwMode="auto">
          <a:xfrm>
            <a:off x="35496" y="5027692"/>
            <a:ext cx="857679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实际上长方体的长、宽、高的位置不是固定不变的。</a:t>
            </a:r>
          </a:p>
        </p:txBody>
      </p:sp>
    </p:spTree>
    <p:extLst>
      <p:ext uri="{BB962C8B-B14F-4D97-AF65-F5344CB8AC3E}">
        <p14:creationId xmlns:p14="http://schemas.microsoft.com/office/powerpoint/2010/main" xmlns="" val="1245444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/>
      <p:bldP spid="22535" grpId="0" animBg="1"/>
      <p:bldP spid="22538" grpId="0" animBg="1"/>
      <p:bldP spid="22540" grpId="0" animBg="1"/>
      <p:bldP spid="22548" grpId="0" animBg="1"/>
      <p:bldP spid="22549" grpId="0" animBg="1"/>
      <p:bldP spid="22550" grpId="0" animBg="1"/>
      <p:bldP spid="22551" grpId="0" animBg="1"/>
      <p:bldP spid="22552" grpId="0" autoUpdateAnimBg="0"/>
      <p:bldP spid="22553" grpId="0" autoUpdateAnimBg="0"/>
      <p:bldP spid="22554" grpId="0" autoUpdateAnimBg="0"/>
      <p:bldP spid="22555" grpId="0" autoUpdateAnimBg="0"/>
      <p:bldP spid="22556" grpId="0" autoUpdateAnimBg="0"/>
      <p:bldP spid="22557" grpId="0" autoUpdateAnimBg="0"/>
      <p:bldP spid="22558" grpId="0" autoUpdateAnimBg="0"/>
      <p:bldP spid="2255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复 习 准 备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85873" y="4595822"/>
            <a:ext cx="2742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/>
              <a:t>长方体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5939527" y="4572417"/>
            <a:ext cx="21405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/>
              <a:t>正方体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162" t="9028" r="5530" b="10350"/>
          <a:stretch/>
        </p:blipFill>
        <p:spPr>
          <a:xfrm>
            <a:off x="683568" y="1966119"/>
            <a:ext cx="3744416" cy="25099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6C6D71"/>
              </a:clrFrom>
              <a:clrTo>
                <a:srgbClr val="6C6D7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512" t="21404" r="5829" b="22137"/>
          <a:stretch/>
        </p:blipFill>
        <p:spPr>
          <a:xfrm>
            <a:off x="5235579" y="1844824"/>
            <a:ext cx="2792805" cy="275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055493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44220591"/>
              </p:ext>
            </p:extLst>
          </p:nvPr>
        </p:nvGraphicFramePr>
        <p:xfrm>
          <a:off x="107504" y="880964"/>
          <a:ext cx="8928992" cy="5068316"/>
        </p:xfrm>
        <a:graphic>
          <a:graphicData uri="http://schemas.openxmlformats.org/drawingml/2006/table">
            <a:tbl>
              <a:tblPr/>
              <a:tblGrid>
                <a:gridCol w="4464496"/>
                <a:gridCol w="4464496"/>
              </a:tblGrid>
              <a:tr h="39147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（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）长方体有</a:t>
                      </a:r>
                      <a:r>
                        <a:rPr kumimoji="0" lang="zh-CN" altLang="en-US" sz="3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   </a:t>
                      </a: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个面。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（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）每个面是什么形状的？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       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（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）哪些面是完全相同的？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170" marR="90170" marT="46990" marB="4699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（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4</a:t>
                      </a: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）长方体有</a:t>
                      </a:r>
                      <a:r>
                        <a:rPr kumimoji="0" lang="zh-CN" altLang="en-US" sz="3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   </a:t>
                      </a: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条棱。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（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5</a:t>
                      </a: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）哪些棱长度相等？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（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6</a:t>
                      </a: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）长方体有</a:t>
                      </a:r>
                      <a:r>
                        <a:rPr kumimoji="0" lang="zh-CN" altLang="en-US" sz="3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   </a:t>
                      </a: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个顶点。</a:t>
                      </a:r>
                    </a:p>
                  </a:txBody>
                  <a:tcPr marL="90170" marR="90170" marT="46990" marB="469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490" name="Line 10"/>
          <p:cNvSpPr>
            <a:spLocks noChangeShapeType="1"/>
          </p:cNvSpPr>
          <p:nvPr/>
        </p:nvSpPr>
        <p:spPr bwMode="auto">
          <a:xfrm>
            <a:off x="739775" y="4138176"/>
            <a:ext cx="3690938" cy="0"/>
          </a:xfrm>
          <a:prstGeom prst="line">
            <a:avLst/>
          </a:prstGeom>
          <a:noFill/>
          <a:ln w="222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491" name="Line 11"/>
          <p:cNvSpPr>
            <a:spLocks noChangeShapeType="1"/>
          </p:cNvSpPr>
          <p:nvPr/>
        </p:nvSpPr>
        <p:spPr bwMode="auto">
          <a:xfrm>
            <a:off x="467544" y="5830441"/>
            <a:ext cx="3690938" cy="0"/>
          </a:xfrm>
          <a:prstGeom prst="line">
            <a:avLst/>
          </a:prstGeom>
          <a:noFill/>
          <a:ln w="222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492" name="Line 12"/>
          <p:cNvSpPr>
            <a:spLocks noChangeShapeType="1"/>
          </p:cNvSpPr>
          <p:nvPr/>
        </p:nvSpPr>
        <p:spPr bwMode="auto">
          <a:xfrm>
            <a:off x="4932040" y="3526185"/>
            <a:ext cx="3690938" cy="0"/>
          </a:xfrm>
          <a:prstGeom prst="line">
            <a:avLst/>
          </a:prstGeom>
          <a:noFill/>
          <a:ln w="222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493" name="Text Box 9"/>
          <p:cNvSpPr txBox="1">
            <a:spLocks noChangeArrowheads="1"/>
          </p:cNvSpPr>
          <p:nvPr/>
        </p:nvSpPr>
        <p:spPr bwMode="auto">
          <a:xfrm>
            <a:off x="3059832" y="1440557"/>
            <a:ext cx="37702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</a:p>
        </p:txBody>
      </p:sp>
      <p:sp>
        <p:nvSpPr>
          <p:cNvPr id="20494" name="Text Box 10"/>
          <p:cNvSpPr txBox="1">
            <a:spLocks noChangeArrowheads="1"/>
          </p:cNvSpPr>
          <p:nvPr/>
        </p:nvSpPr>
        <p:spPr bwMode="auto">
          <a:xfrm>
            <a:off x="251520" y="3084573"/>
            <a:ext cx="419057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是长方形</a:t>
            </a:r>
            <a:r>
              <a:rPr 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或有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个相对</a:t>
            </a:r>
            <a:endParaRPr lang="en-US" altLang="zh-CN" sz="32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面是正方形</a:t>
            </a:r>
            <a:r>
              <a:rPr 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</a:p>
        </p:txBody>
      </p:sp>
      <p:sp>
        <p:nvSpPr>
          <p:cNvPr id="20495" name="Text Box 11"/>
          <p:cNvSpPr txBox="1">
            <a:spLocks noChangeArrowheads="1"/>
          </p:cNvSpPr>
          <p:nvPr/>
        </p:nvSpPr>
        <p:spPr bwMode="auto">
          <a:xfrm>
            <a:off x="179512" y="5241543"/>
            <a:ext cx="47163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相对的面是完全相同的。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496" name="Text Box 12"/>
          <p:cNvSpPr txBox="1">
            <a:spLocks noChangeArrowheads="1"/>
          </p:cNvSpPr>
          <p:nvPr/>
        </p:nvSpPr>
        <p:spPr bwMode="auto">
          <a:xfrm>
            <a:off x="7364774" y="1440557"/>
            <a:ext cx="5693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</a:p>
        </p:txBody>
      </p:sp>
      <p:sp>
        <p:nvSpPr>
          <p:cNvPr id="20497" name="Text Box 13"/>
          <p:cNvSpPr txBox="1">
            <a:spLocks noChangeArrowheads="1"/>
          </p:cNvSpPr>
          <p:nvPr/>
        </p:nvSpPr>
        <p:spPr bwMode="auto">
          <a:xfrm>
            <a:off x="4572001" y="2844225"/>
            <a:ext cx="44644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相对的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条棱的长度相等</a:t>
            </a:r>
          </a:p>
        </p:txBody>
      </p:sp>
      <p:sp>
        <p:nvSpPr>
          <p:cNvPr id="20498" name="Text Box 14"/>
          <p:cNvSpPr txBox="1">
            <a:spLocks noChangeArrowheads="1"/>
          </p:cNvSpPr>
          <p:nvPr/>
        </p:nvSpPr>
        <p:spPr bwMode="auto">
          <a:xfrm>
            <a:off x="7583567" y="3801963"/>
            <a:ext cx="37702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xmlns="" val="302248409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3" grpId="0" autoUpdateAnimBg="0"/>
      <p:bldP spid="20494" grpId="0" autoUpdateAnimBg="0"/>
      <p:bldP spid="20495" grpId="0" autoUpdateAnimBg="0"/>
      <p:bldP spid="20496" grpId="0" autoUpdateAnimBg="0"/>
      <p:bldP spid="20497" grpId="0" autoUpdateAnimBg="0"/>
      <p:bldP spid="2049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35496" y="1268760"/>
            <a:ext cx="88569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拿出自己准备的长方体学具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根据学具指出长方体的长、宽、高。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46170" y="4653136"/>
            <a:ext cx="88463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(2)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决定长方体大小的是什么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itchFamily="34" charset="0"/>
                <a:ea typeface="黑体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683568" y="5302949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决定长方体大小的是</a:t>
            </a:r>
            <a:r>
              <a:rPr lang="zh-CN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它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的长、宽、</a:t>
            </a:r>
            <a:r>
              <a:rPr lang="zh-CN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高。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" name="AutoShape 16"/>
          <p:cNvSpPr>
            <a:spLocks noChangeArrowheads="1"/>
          </p:cNvSpPr>
          <p:nvPr/>
        </p:nvSpPr>
        <p:spPr bwMode="auto">
          <a:xfrm>
            <a:off x="1403648" y="2779637"/>
            <a:ext cx="4323581" cy="1441451"/>
          </a:xfrm>
          <a:prstGeom prst="cube">
            <a:avLst>
              <a:gd name="adj" fmla="val 25000"/>
            </a:avLst>
          </a:prstGeom>
          <a:noFill/>
          <a:ln w="2857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0"/>
          </a:p>
        </p:txBody>
      </p:sp>
      <p:grpSp>
        <p:nvGrpSpPr>
          <p:cNvPr id="46" name="Group 17"/>
          <p:cNvGrpSpPr>
            <a:grpSpLocks/>
          </p:cNvGrpSpPr>
          <p:nvPr/>
        </p:nvGrpSpPr>
        <p:grpSpPr bwMode="auto">
          <a:xfrm>
            <a:off x="1403647" y="2810725"/>
            <a:ext cx="4324350" cy="1377950"/>
            <a:chOff x="0" y="260"/>
            <a:chExt cx="2724" cy="868"/>
          </a:xfrm>
        </p:grpSpPr>
        <p:sp>
          <p:nvSpPr>
            <p:cNvPr id="47" name="Line 18"/>
            <p:cNvSpPr>
              <a:spLocks noChangeShapeType="1"/>
            </p:cNvSpPr>
            <p:nvPr/>
          </p:nvSpPr>
          <p:spPr bwMode="auto">
            <a:xfrm>
              <a:off x="240" y="906"/>
              <a:ext cx="2484" cy="1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8" name="Line 19"/>
            <p:cNvSpPr>
              <a:spLocks noChangeShapeType="1"/>
            </p:cNvSpPr>
            <p:nvPr/>
          </p:nvSpPr>
          <p:spPr bwMode="auto">
            <a:xfrm>
              <a:off x="240" y="260"/>
              <a:ext cx="0" cy="631"/>
            </a:xfrm>
            <a:prstGeom prst="line">
              <a:avLst/>
            </a:prstGeom>
            <a:noFill/>
            <a:ln w="28575" cap="rnd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1" name="Line 20"/>
            <p:cNvSpPr>
              <a:spLocks noChangeShapeType="1"/>
            </p:cNvSpPr>
            <p:nvPr/>
          </p:nvSpPr>
          <p:spPr bwMode="auto">
            <a:xfrm flipV="1">
              <a:off x="0" y="911"/>
              <a:ext cx="240" cy="217"/>
            </a:xfrm>
            <a:prstGeom prst="line">
              <a:avLst/>
            </a:prstGeom>
            <a:noFill/>
            <a:ln w="28575" cap="rnd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52" name="Line 21"/>
          <p:cNvSpPr>
            <a:spLocks noChangeShapeType="1"/>
          </p:cNvSpPr>
          <p:nvPr/>
        </p:nvSpPr>
        <p:spPr bwMode="auto">
          <a:xfrm>
            <a:off x="1403647" y="4205857"/>
            <a:ext cx="4005635" cy="5434"/>
          </a:xfrm>
          <a:prstGeom prst="line">
            <a:avLst/>
          </a:prstGeom>
          <a:noFill/>
          <a:ln w="53975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53" name="Line 22"/>
          <p:cNvSpPr>
            <a:spLocks noChangeShapeType="1"/>
          </p:cNvSpPr>
          <p:nvPr/>
        </p:nvSpPr>
        <p:spPr bwMode="auto">
          <a:xfrm>
            <a:off x="5409283" y="3140968"/>
            <a:ext cx="0" cy="1038573"/>
          </a:xfrm>
          <a:prstGeom prst="line">
            <a:avLst/>
          </a:prstGeom>
          <a:noFill/>
          <a:ln w="50800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54" name="Line 23"/>
          <p:cNvSpPr>
            <a:spLocks noChangeShapeType="1"/>
          </p:cNvSpPr>
          <p:nvPr/>
        </p:nvSpPr>
        <p:spPr bwMode="auto">
          <a:xfrm flipV="1">
            <a:off x="5409284" y="3868693"/>
            <a:ext cx="317946" cy="310847"/>
          </a:xfrm>
          <a:prstGeom prst="line">
            <a:avLst/>
          </a:prstGeom>
          <a:noFill/>
          <a:ln w="50800" cmpd="sng">
            <a:solidFill>
              <a:srgbClr val="00CC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55" name="Oval 24"/>
          <p:cNvSpPr>
            <a:spLocks noChangeArrowheads="1"/>
          </p:cNvSpPr>
          <p:nvPr/>
        </p:nvSpPr>
        <p:spPr bwMode="auto">
          <a:xfrm>
            <a:off x="5353720" y="4109691"/>
            <a:ext cx="131763" cy="141288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0"/>
          </a:p>
        </p:txBody>
      </p:sp>
      <p:sp>
        <p:nvSpPr>
          <p:cNvPr id="56" name="Text Box 25"/>
          <p:cNvSpPr txBox="1">
            <a:spLocks noChangeArrowheads="1"/>
          </p:cNvSpPr>
          <p:nvPr/>
        </p:nvSpPr>
        <p:spPr bwMode="auto">
          <a:xfrm>
            <a:off x="3423320" y="4085878"/>
            <a:ext cx="914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长</a:t>
            </a:r>
          </a:p>
        </p:txBody>
      </p:sp>
      <p:sp>
        <p:nvSpPr>
          <p:cNvPr id="57" name="Text Box 26"/>
          <p:cNvSpPr txBox="1">
            <a:spLocks noChangeArrowheads="1"/>
          </p:cNvSpPr>
          <p:nvPr/>
        </p:nvSpPr>
        <p:spPr bwMode="auto">
          <a:xfrm>
            <a:off x="5566446" y="3856010"/>
            <a:ext cx="990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宽</a:t>
            </a:r>
          </a:p>
        </p:txBody>
      </p:sp>
      <p:sp>
        <p:nvSpPr>
          <p:cNvPr id="58" name="Text Box 27"/>
          <p:cNvSpPr txBox="1">
            <a:spLocks noChangeArrowheads="1"/>
          </p:cNvSpPr>
          <p:nvPr/>
        </p:nvSpPr>
        <p:spPr bwMode="auto">
          <a:xfrm>
            <a:off x="4791745" y="3031778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高</a:t>
            </a:r>
          </a:p>
        </p:txBody>
      </p:sp>
      <p:pic>
        <p:nvPicPr>
          <p:cNvPr id="1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70758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" grpId="0"/>
      <p:bldP spid="52" grpId="0" animBg="1"/>
      <p:bldP spid="53" grpId="0" animBg="1"/>
      <p:bldP spid="54" grpId="0" animBg="1"/>
      <p:bldP spid="55" grpId="0" animBg="1"/>
      <p:bldP spid="56" grpId="0" autoUpdateAnimBg="0"/>
      <p:bldP spid="57" grpId="0" autoUpdateAnimBg="0"/>
      <p:bldP spid="58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1144" y="2108978"/>
            <a:ext cx="4673600" cy="3949700"/>
          </a:xfrm>
          <a:prstGeom prst="rect">
            <a:avLst/>
          </a:prstGeom>
        </p:spPr>
      </p:pic>
      <p:grpSp>
        <p:nvGrpSpPr>
          <p:cNvPr id="48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随 堂 练 习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81513" y="620688"/>
            <a:ext cx="45159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en-US" altLang="zh-CN" sz="2800" i="1" dirty="0">
                <a:latin typeface="+mn-ea"/>
                <a:ea typeface="+mn-ea"/>
              </a:rPr>
              <a:t>.</a:t>
            </a:r>
            <a:r>
              <a:rPr lang="zh-CN" altLang="zh-CN" sz="2800" dirty="0">
                <a:latin typeface="+mn-ea"/>
                <a:ea typeface="+mn-ea"/>
              </a:rPr>
              <a:t>教材第</a:t>
            </a:r>
            <a:r>
              <a:rPr lang="en-US" altLang="zh-CN" sz="2800" dirty="0" smtClean="0">
                <a:latin typeface="+mn-ea"/>
                <a:ea typeface="+mn-ea"/>
              </a:rPr>
              <a:t>19</a:t>
            </a:r>
            <a:r>
              <a:rPr lang="zh-CN" altLang="zh-CN" sz="2800" dirty="0" smtClean="0">
                <a:latin typeface="+mn-ea"/>
                <a:ea typeface="+mn-ea"/>
              </a:rPr>
              <a:t>页</a:t>
            </a:r>
            <a:r>
              <a:rPr lang="zh-CN" altLang="zh-CN" sz="2800" dirty="0">
                <a:latin typeface="+mn-ea"/>
                <a:ea typeface="+mn-ea"/>
              </a:rPr>
              <a:t>“做一做”。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-108520" y="1052736"/>
            <a:ext cx="8235950" cy="483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剪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下本书附页中上面的图样，按要求做。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-140718" y="1619221"/>
            <a:ext cx="9143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）把图样中完全相同的长方形涂上同样的颜色。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9792" y="3126712"/>
            <a:ext cx="1314668" cy="18730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97492" y="3140968"/>
            <a:ext cx="1314668" cy="18730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82128" y="3113881"/>
            <a:ext cx="702391" cy="18730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13625" y="3113880"/>
            <a:ext cx="702391" cy="18730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9792" y="4986924"/>
            <a:ext cx="1296144" cy="744156"/>
          </a:xfrm>
          <a:prstGeom prst="rect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99792" y="2368719"/>
            <a:ext cx="1296144" cy="744156"/>
          </a:xfrm>
          <a:prstGeom prst="rect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8784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3" grpId="0" animBg="1"/>
      <p:bldP spid="14" grpId="0" animBg="1"/>
      <p:bldP spid="4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81513" y="620688"/>
            <a:ext cx="50385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 smtClean="0"/>
              <a:t>19</a:t>
            </a:r>
            <a:r>
              <a:rPr lang="zh-CN" altLang="zh-CN" sz="3200" dirty="0" smtClean="0"/>
              <a:t>页</a:t>
            </a:r>
            <a:r>
              <a:rPr lang="zh-CN" altLang="zh-CN" sz="3200" dirty="0"/>
              <a:t>“做一做”。</a:t>
            </a:r>
          </a:p>
        </p:txBody>
      </p:sp>
      <p:pic>
        <p:nvPicPr>
          <p:cNvPr id="6" name="o152a.jpg" descr="id:214750546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03630" y="1773016"/>
            <a:ext cx="3459747" cy="1800000"/>
          </a:xfrm>
          <a:prstGeom prst="rect">
            <a:avLst/>
          </a:prstGeom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-324544" y="1239143"/>
            <a:ext cx="9143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）用这个图样做一个长方体。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-252536" y="3544678"/>
            <a:ext cx="93595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）量一量所做长方体的长、宽、高各是多少厘米。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414908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长    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19872" y="414908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宽    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98187" y="414908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高    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77350" y="5508521"/>
            <a:ext cx="1197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个面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-251074" y="5046856"/>
            <a:ext cx="93595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）观察这个长方体，最多能看到几个面？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410710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9512" y="692696"/>
            <a:ext cx="53383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21</a:t>
            </a:r>
            <a:r>
              <a:rPr lang="zh-CN" altLang="zh-CN" sz="3200" dirty="0">
                <a:latin typeface="+mn-ea"/>
                <a:ea typeface="+mn-ea"/>
              </a:rPr>
              <a:t>页练习五第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35496" y="4595644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正面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是长方形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长和宽分别是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24 cm,9 cm,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和它相同的面是后面。　　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-7610" y="3153815"/>
            <a:ext cx="9143554" cy="149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）这个纸巾盒的正面是什么形状？长和宽各是多少？和它相同的面是哪个？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81125"/>
            <a:ext cx="388620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5462365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9512" y="692696"/>
            <a:ext cx="53383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21</a:t>
            </a:r>
            <a:r>
              <a:rPr lang="zh-CN" altLang="zh-CN" sz="3200" dirty="0">
                <a:latin typeface="+mn-ea"/>
                <a:ea typeface="+mn-ea"/>
              </a:rPr>
              <a:t>页练习五第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295411" y="4091588"/>
            <a:ext cx="85970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它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的右面是长方形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长是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12 cm,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宽是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9 cm,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和它相同的面是左面。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5868561"/>
            <a:ext cx="31774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上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、下两个面。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-107058" y="2937791"/>
            <a:ext cx="9143554" cy="149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）它的右面是什么形状？长和宽各是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多少？和它相同的面是哪个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-108520" y="5559623"/>
            <a:ext cx="9143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）哪几个面的长的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24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cm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12 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0845" y="1284134"/>
            <a:ext cx="388620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7902345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9882" y="760125"/>
            <a:ext cx="53383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21</a:t>
            </a:r>
            <a:r>
              <a:rPr lang="zh-CN" altLang="zh-CN" sz="3200" dirty="0">
                <a:latin typeface="+mn-ea"/>
                <a:ea typeface="+mn-ea"/>
              </a:rPr>
              <a:t>页练习五</a:t>
            </a:r>
            <a:r>
              <a:rPr lang="zh-CN" altLang="zh-CN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1331640" y="3996444"/>
            <a:ext cx="35381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(20+30+40)×4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76577" y="3996443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+mn-ea"/>
                <a:ea typeface="+mn-ea"/>
              </a:rPr>
              <a:t>=360(cm)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54163" y="1580599"/>
            <a:ext cx="8235950" cy="2192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一个长、宽、高分别为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40cm,30cm,20cm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的小纸箱，在所有的棱上粘上一圈胶带，至少需要多长的胶带？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5199583"/>
            <a:ext cx="71352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C00000"/>
                </a:solidFill>
                <a:latin typeface="+mn-ea"/>
                <a:ea typeface="+mn-ea"/>
              </a:rPr>
              <a:t>答：至少需要</a:t>
            </a:r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</a:rPr>
              <a:t>360cm</a:t>
            </a:r>
            <a:r>
              <a:rPr lang="zh-CN" altLang="en-US" sz="4000" dirty="0" smtClean="0">
                <a:solidFill>
                  <a:srgbClr val="C00000"/>
                </a:solidFill>
                <a:latin typeface="+mn-ea"/>
                <a:ea typeface="+mn-ea"/>
              </a:rPr>
              <a:t>长的胶带。</a:t>
            </a:r>
            <a:endParaRPr lang="en-US" altLang="zh-CN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318933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496" y="611977"/>
            <a:ext cx="53383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21</a:t>
            </a:r>
            <a:r>
              <a:rPr lang="zh-CN" altLang="zh-CN" sz="3200" dirty="0">
                <a:latin typeface="+mn-ea"/>
                <a:ea typeface="+mn-ea"/>
              </a:rPr>
              <a:t>页练习五</a:t>
            </a:r>
            <a:r>
              <a:rPr lang="zh-CN" altLang="zh-CN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zh-CN" sz="3200" dirty="0">
                <a:latin typeface="+mn-ea"/>
                <a:ea typeface="+mn-ea"/>
              </a:rPr>
              <a:t>题。</a:t>
            </a:r>
          </a:p>
        </p:txBody>
      </p:sp>
      <p:sp>
        <p:nvSpPr>
          <p:cNvPr id="2" name="矩形 1"/>
          <p:cNvSpPr/>
          <p:nvPr/>
        </p:nvSpPr>
        <p:spPr>
          <a:xfrm>
            <a:off x="1339068" y="4869160"/>
            <a:ext cx="1000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3</a:t>
            </a:r>
            <a:r>
              <a:rPr lang="zh-CN" altLang="zh-CN" sz="3200" dirty="0"/>
              <a:t>条</a:t>
            </a:r>
            <a:r>
              <a:rPr lang="zh-CN" altLang="zh-CN" sz="3200" i="1" dirty="0"/>
              <a:t>　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3563888" y="2084224"/>
            <a:ext cx="19299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3</a:t>
            </a:r>
            <a:r>
              <a:rPr lang="zh-CN" altLang="zh-CN" sz="3200" dirty="0"/>
              <a:t>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3634434" y="3563380"/>
            <a:ext cx="54356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4</a:t>
            </a:r>
            <a:r>
              <a:rPr lang="zh-CN" altLang="zh-CN" sz="3200" dirty="0"/>
              <a:t>条</a:t>
            </a:r>
            <a:r>
              <a:rPr lang="en-US" altLang="zh-CN" sz="3200" dirty="0"/>
              <a:t>,</a:t>
            </a:r>
            <a:r>
              <a:rPr lang="zh-CN" altLang="zh-CN" sz="3200" dirty="0"/>
              <a:t>即与</a:t>
            </a:r>
            <a:r>
              <a:rPr lang="en-US" altLang="zh-CN" sz="3200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/>
              <a:t>有交点的</a:t>
            </a:r>
            <a:r>
              <a:rPr lang="en-US" altLang="zh-CN" sz="3200" dirty="0"/>
              <a:t>4</a:t>
            </a:r>
            <a:r>
              <a:rPr lang="zh-CN" altLang="zh-CN" sz="3200" dirty="0"/>
              <a:t>条</a:t>
            </a:r>
            <a:r>
              <a:rPr lang="zh-CN" altLang="zh-CN" sz="3200" dirty="0" smtClean="0"/>
              <a:t>棱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123728" y="1561657"/>
            <a:ext cx="9143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）和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平行的棱有几条？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555776" y="2865710"/>
            <a:ext cx="9143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）和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相交并垂直的棱有哪几条？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1520" y="4407495"/>
            <a:ext cx="93595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）和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b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平行的棱有几条？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15" name="Group 26"/>
          <p:cNvGrpSpPr>
            <a:grpSpLocks/>
          </p:cNvGrpSpPr>
          <p:nvPr/>
        </p:nvGrpSpPr>
        <p:grpSpPr bwMode="auto">
          <a:xfrm>
            <a:off x="539750" y="1730871"/>
            <a:ext cx="1944688" cy="2562225"/>
            <a:chOff x="612" y="1389"/>
            <a:chExt cx="1225" cy="1614"/>
          </a:xfrm>
        </p:grpSpPr>
        <p:grpSp>
          <p:nvGrpSpPr>
            <p:cNvPr id="16" name="Group 22"/>
            <p:cNvGrpSpPr>
              <a:grpSpLocks/>
            </p:cNvGrpSpPr>
            <p:nvPr/>
          </p:nvGrpSpPr>
          <p:grpSpPr bwMode="auto">
            <a:xfrm>
              <a:off x="612" y="1389"/>
              <a:ext cx="1010" cy="1270"/>
              <a:chOff x="412" y="1797"/>
              <a:chExt cx="1010" cy="1270"/>
            </a:xfrm>
          </p:grpSpPr>
          <p:sp>
            <p:nvSpPr>
              <p:cNvPr id="20" name="AutoShape 18"/>
              <p:cNvSpPr>
                <a:spLocks noChangeArrowheads="1"/>
              </p:cNvSpPr>
              <p:nvPr/>
            </p:nvSpPr>
            <p:spPr bwMode="auto">
              <a:xfrm>
                <a:off x="412" y="1797"/>
                <a:ext cx="1010" cy="1270"/>
              </a:xfrm>
              <a:prstGeom prst="cube">
                <a:avLst>
                  <a:gd name="adj" fmla="val 20000"/>
                </a:avLst>
              </a:prstGeom>
              <a:noFill/>
              <a:ln w="22225">
                <a:solidFill>
                  <a:schemeClr val="tx1"/>
                </a:solidFill>
                <a:miter lim="800000"/>
                <a:headEnd/>
                <a:tailEnd type="none" w="lg" len="lg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21" name="Line 19"/>
              <p:cNvSpPr>
                <a:spLocks noChangeShapeType="1"/>
              </p:cNvSpPr>
              <p:nvPr/>
            </p:nvSpPr>
            <p:spPr bwMode="auto">
              <a:xfrm>
                <a:off x="615" y="1797"/>
                <a:ext cx="0" cy="108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  <a:headEnd/>
                <a:tailEnd type="none" w="lg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22" name="Line 20"/>
              <p:cNvSpPr>
                <a:spLocks noChangeShapeType="1"/>
              </p:cNvSpPr>
              <p:nvPr/>
            </p:nvSpPr>
            <p:spPr bwMode="auto">
              <a:xfrm flipV="1">
                <a:off x="416" y="2873"/>
                <a:ext cx="191" cy="19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  <a:headEnd/>
                <a:tailEnd type="none" w="lg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23" name="Line 21"/>
              <p:cNvSpPr>
                <a:spLocks noChangeShapeType="1"/>
              </p:cNvSpPr>
              <p:nvPr/>
            </p:nvSpPr>
            <p:spPr bwMode="auto">
              <a:xfrm>
                <a:off x="612" y="2865"/>
                <a:ext cx="80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  <a:headEnd/>
                <a:tailEnd type="none" w="lg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/>
              </a:p>
            </p:txBody>
          </p:sp>
        </p:grp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1156" y="1833"/>
              <a:ext cx="329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800" i="1" dirty="0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918" y="2622"/>
              <a:ext cx="329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800" i="1" dirty="0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1508" y="2432"/>
              <a:ext cx="329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 algn="ctr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800" i="1">
                  <a:latin typeface="Times New Roman" pitchFamily="18" charset="0"/>
                </a:rPr>
                <a:t>c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443856" y="5409180"/>
            <a:ext cx="830460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/>
              <a:t>发现</a:t>
            </a:r>
            <a:r>
              <a:rPr lang="en-US" altLang="zh-CN" sz="3200" dirty="0"/>
              <a:t>:</a:t>
            </a:r>
            <a:r>
              <a:rPr lang="zh-CN" altLang="zh-CN" sz="3200" dirty="0"/>
              <a:t>各组棱相互平行</a:t>
            </a:r>
            <a:r>
              <a:rPr lang="en-US" altLang="zh-CN" sz="3200" dirty="0"/>
              <a:t>,</a:t>
            </a:r>
            <a:r>
              <a:rPr lang="zh-CN" altLang="zh-CN" sz="3200" dirty="0"/>
              <a:t>每条棱都有三条棱和它平行且相等。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57127481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76967" y="1091228"/>
            <a:ext cx="8643505" cy="28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000" dirty="0">
                <a:solidFill>
                  <a:srgbClr val="000000"/>
                </a:solidFill>
              </a:rPr>
              <a:t>长方体一般是由</a:t>
            </a:r>
            <a:r>
              <a:rPr lang="en-US" altLang="zh-CN" sz="4000" dirty="0">
                <a:solidFill>
                  <a:srgbClr val="000000"/>
                </a:solidFill>
              </a:rPr>
              <a:t>6</a:t>
            </a:r>
            <a:r>
              <a:rPr lang="zh-CN" altLang="en-US" sz="4000" dirty="0">
                <a:solidFill>
                  <a:srgbClr val="000000"/>
                </a:solidFill>
              </a:rPr>
              <a:t>个长方形</a:t>
            </a:r>
            <a:r>
              <a:rPr lang="en-US" altLang="zh-CN" sz="4000" dirty="0">
                <a:solidFill>
                  <a:srgbClr val="000000"/>
                </a:solidFill>
              </a:rPr>
              <a:t>(</a:t>
            </a:r>
            <a:r>
              <a:rPr lang="zh-CN" altLang="en-US" sz="4000" dirty="0">
                <a:solidFill>
                  <a:srgbClr val="000000"/>
                </a:solidFill>
              </a:rPr>
              <a:t>特殊情况下有两个相对的面是正方形</a:t>
            </a:r>
            <a:r>
              <a:rPr lang="en-US" altLang="zh-CN" sz="4000" dirty="0">
                <a:solidFill>
                  <a:srgbClr val="000000"/>
                </a:solidFill>
              </a:rPr>
              <a:t>)</a:t>
            </a:r>
            <a:r>
              <a:rPr lang="zh-CN" altLang="en-US" sz="4000" dirty="0">
                <a:solidFill>
                  <a:srgbClr val="000000"/>
                </a:solidFill>
              </a:rPr>
              <a:t>围成的立体图形。</a:t>
            </a:r>
            <a:endParaRPr lang="zh-CN" altLang="zh-CN" sz="40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课 堂 小 结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76967" y="3861048"/>
            <a:ext cx="8643505" cy="1941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4000" dirty="0">
                <a:solidFill>
                  <a:srgbClr val="000000"/>
                </a:solidFill>
              </a:rPr>
              <a:t>在一个长方体中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相对的面是完全相同的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相对的棱的长度相等。</a:t>
            </a:r>
            <a:endParaRPr lang="zh-CN" altLang="zh-CN" sz="40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505231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作 业 设 计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439249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itchFamily="34" charset="0"/>
                  <a:ea typeface="黑体" pitchFamily="49" charset="-122"/>
                </a:rPr>
                <a:t>学 习 新 知</a:t>
              </a:r>
            </a:p>
          </p:txBody>
        </p:sp>
      </p:grpSp>
      <p:sp>
        <p:nvSpPr>
          <p:cNvPr id="52" name="TextBox 14"/>
          <p:cNvSpPr txBox="1"/>
          <p:nvPr/>
        </p:nvSpPr>
        <p:spPr>
          <a:xfrm>
            <a:off x="8188867" y="1327895"/>
            <a:ext cx="55959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这里都有哪些东西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986048"/>
            <a:ext cx="6590631" cy="53287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3406" y="1052736"/>
            <a:ext cx="43204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这些物体都是什么形状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63006">
            <a:off x="1755635" y="3665847"/>
            <a:ext cx="595053" cy="5698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6112" y="5445224"/>
            <a:ext cx="1154699" cy="92511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>
            <a:grpSpLocks/>
          </p:cNvGrpSpPr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07504" y="800745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21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页练习五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97584" y="4563706"/>
            <a:ext cx="37064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90×2+55×2+22×4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60032" y="4563705"/>
            <a:ext cx="1648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=378(m)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07504" y="1340768"/>
            <a:ext cx="8568952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为迎接“五一”国际劳动节，工人叔叔要在工人俱乐部的四周装上彩灯（地面的四边不装）。已知工人俱乐部长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90m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，宽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55m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，高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22m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，工人叔叔至少需要多长的彩灯线？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5436513"/>
            <a:ext cx="77380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答：工人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叔叔至少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需要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378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米长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的彩灯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线。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8414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07504" y="800745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练习五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45001" y="4941168"/>
            <a:ext cx="16831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13.6(m)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04523" y="4212377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40cm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02860" y="4212376"/>
            <a:ext cx="12731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=0.4m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91005" y="4212377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80cm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79124" y="4212377"/>
            <a:ext cx="12731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=0.8m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3433" y="4941168"/>
            <a:ext cx="30812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(2.2+0.4+0.8)×4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-1" y="1390124"/>
            <a:ext cx="5531647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小卖部要做一个长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2.2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，宽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，高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的玻璃柜台。现在要在柜台各边都安上角铁，至少需要多少米的角铁？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2981" y="5652537"/>
            <a:ext cx="5365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答：至少需要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13.6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角铁。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37" y="1196826"/>
            <a:ext cx="3384351" cy="2371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0672234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66023403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rr131.jpg" descr="id:214750548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04" y="1500174"/>
            <a:ext cx="6678169" cy="2295334"/>
          </a:xfrm>
          <a:prstGeom prst="rect">
            <a:avLst/>
          </a:prstGeom>
        </p:spPr>
      </p:pic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857224" y="571480"/>
            <a:ext cx="748883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基础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题</a:t>
            </a:r>
            <a:r>
              <a:rPr lang="en-US" altLang="zh-CN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观察下图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然后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填空。</a:t>
            </a:r>
            <a:endParaRPr lang="zh-CN" altLang="en-US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0" y="3549286"/>
            <a:ext cx="82359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）这个图形的形状是（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    ）。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716016" y="3513782"/>
            <a:ext cx="180022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600" dirty="0">
                <a:latin typeface="华文楷体" pitchFamily="2" charset="-122"/>
                <a:ea typeface="华文楷体" pitchFamily="2" charset="-122"/>
              </a:rPr>
              <a:t>长方体</a:t>
            </a:r>
            <a:endParaRPr 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8458" y="4379620"/>
            <a:ext cx="902803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）长方体的前面是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长是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)cm,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宽是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)cm 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面的面积相等。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4139927" y="4365104"/>
            <a:ext cx="129616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长方</a:t>
            </a:r>
            <a:endParaRPr 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7020272" y="4293096"/>
            <a:ext cx="93541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dirty="0" smtClean="0">
                <a:latin typeface="+mn-lt"/>
                <a:ea typeface="华文楷体" pitchFamily="2" charset="-122"/>
              </a:rPr>
              <a:t>20</a:t>
            </a:r>
            <a:endParaRPr lang="en-US" sz="4000" dirty="0">
              <a:solidFill>
                <a:srgbClr val="FF0000"/>
              </a:solidFill>
              <a:latin typeface="+mn-lt"/>
              <a:ea typeface="华文楷体" pitchFamily="2" charset="-122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828278" y="5026186"/>
            <a:ext cx="93541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dirty="0" smtClean="0">
                <a:latin typeface="+mn-lt"/>
                <a:ea typeface="华文楷体" pitchFamily="2" charset="-122"/>
              </a:rPr>
              <a:t>6</a:t>
            </a:r>
            <a:endParaRPr lang="en-US" sz="4000" dirty="0">
              <a:solidFill>
                <a:srgbClr val="FF0000"/>
              </a:solidFill>
              <a:latin typeface="+mn-lt"/>
              <a:ea typeface="华文楷体" pitchFamily="2" charset="-122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844502" y="5013176"/>
            <a:ext cx="93541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dirty="0">
                <a:latin typeface="+mn-lt"/>
                <a:ea typeface="华文楷体" pitchFamily="2" charset="-122"/>
              </a:rPr>
              <a:t>后</a:t>
            </a:r>
            <a:endParaRPr lang="en-US" sz="4000" dirty="0">
              <a:solidFill>
                <a:srgbClr val="FF0000"/>
              </a:solidFill>
              <a:latin typeface="+mn-lt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18002" y="3198168"/>
            <a:ext cx="8386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20cm</a:t>
            </a:r>
            <a:endParaRPr lang="zh-CN" altLang="en-US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29388" y="3000372"/>
            <a:ext cx="694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5cm</a:t>
            </a:r>
            <a:endParaRPr lang="zh-CN" altLang="en-US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58016" y="2071678"/>
            <a:ext cx="694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6cm</a:t>
            </a:r>
            <a:endParaRPr lang="zh-CN" altLang="en-US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719618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19" grpId="0" autoUpdateAnimBg="0"/>
      <p:bldP spid="20" grpId="0" autoUpdateAnimBg="0"/>
      <p:bldP spid="21" grpId="0" autoUpdateAnimBg="0"/>
      <p:bldP spid="22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9517" y="2996952"/>
            <a:ext cx="902803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长方体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的右面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长是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)cm,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宽是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)cm 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面的面积相等。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8458" y="4653136"/>
            <a:ext cx="902803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长方体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的上面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长是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)cm,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宽是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)cm 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面的面积相等。</a:t>
            </a:r>
          </a:p>
        </p:txBody>
      </p:sp>
      <p:pic>
        <p:nvPicPr>
          <p:cNvPr id="14" name="rr131.jpg" descr="id:214750548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3042" y="1071546"/>
            <a:ext cx="6678169" cy="2295334"/>
          </a:xfrm>
          <a:prstGeom prst="rect">
            <a:avLst/>
          </a:prstGeom>
        </p:spPr>
      </p:pic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85786" y="500042"/>
            <a:ext cx="748883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基础题</a:t>
            </a:r>
            <a:r>
              <a:rPr lang="en-US" altLang="zh-CN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观察下图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然后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填空。</a:t>
            </a:r>
            <a:endParaRPr lang="zh-CN" altLang="en-US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4139952" y="3140968"/>
            <a:ext cx="144016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+mn-lt"/>
                <a:ea typeface="华文楷体" pitchFamily="2" charset="-122"/>
              </a:rPr>
              <a:t>长方</a:t>
            </a:r>
            <a:endParaRPr lang="en-US" sz="4000" dirty="0">
              <a:solidFill>
                <a:srgbClr val="FF0000"/>
              </a:solidFill>
              <a:latin typeface="+mn-lt"/>
              <a:ea typeface="华文楷体" pitchFamily="2" charset="-122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7164982" y="3140968"/>
            <a:ext cx="9354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华文楷体" pitchFamily="2" charset="-122"/>
              </a:rPr>
              <a:t>6</a:t>
            </a:r>
            <a:endParaRPr lang="en-US" sz="4000" dirty="0">
              <a:solidFill>
                <a:srgbClr val="FF0000"/>
              </a:solidFill>
              <a:latin typeface="+mn-lt"/>
              <a:ea typeface="华文楷体" pitchFamily="2" charset="-122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827584" y="3848854"/>
            <a:ext cx="46770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华文楷体" pitchFamily="2" charset="-122"/>
              </a:rPr>
              <a:t>5</a:t>
            </a:r>
            <a:endParaRPr lang="en-US" sz="4000" dirty="0">
              <a:solidFill>
                <a:srgbClr val="FF0000"/>
              </a:solidFill>
              <a:latin typeface="+mn-lt"/>
              <a:ea typeface="华文楷体" pitchFamily="2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2844502" y="3858726"/>
            <a:ext cx="9354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FF0000"/>
                </a:solidFill>
                <a:latin typeface="+mn-lt"/>
                <a:ea typeface="华文楷体" pitchFamily="2" charset="-122"/>
              </a:rPr>
              <a:t>左</a:t>
            </a:r>
            <a:endParaRPr lang="en-US" sz="4000" dirty="0">
              <a:solidFill>
                <a:srgbClr val="FF0000"/>
              </a:solidFill>
              <a:latin typeface="+mn-lt"/>
              <a:ea typeface="华文楷体" pitchFamily="2" charset="-122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4067944" y="4797152"/>
            <a:ext cx="144016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+mn-lt"/>
                <a:ea typeface="华文楷体" pitchFamily="2" charset="-122"/>
              </a:rPr>
              <a:t>长方</a:t>
            </a:r>
            <a:endParaRPr lang="en-US" sz="4000" dirty="0">
              <a:solidFill>
                <a:srgbClr val="FF0000"/>
              </a:solidFill>
              <a:latin typeface="+mn-lt"/>
              <a:ea typeface="华文楷体" pitchFamily="2" charset="-122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7020966" y="4809346"/>
            <a:ext cx="9354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华文楷体" pitchFamily="2" charset="-122"/>
              </a:rPr>
              <a:t>20</a:t>
            </a:r>
            <a:endParaRPr lang="en-US" sz="4000" dirty="0">
              <a:solidFill>
                <a:srgbClr val="FF0000"/>
              </a:solidFill>
              <a:latin typeface="+mn-lt"/>
              <a:ea typeface="华文楷体" pitchFamily="2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791927" y="5519554"/>
            <a:ext cx="46770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华文楷体" pitchFamily="2" charset="-122"/>
              </a:rPr>
              <a:t>5</a:t>
            </a:r>
            <a:endParaRPr lang="en-US" sz="4000" dirty="0">
              <a:solidFill>
                <a:srgbClr val="FF0000"/>
              </a:solidFill>
              <a:latin typeface="+mn-lt"/>
              <a:ea typeface="华文楷体" pitchFamily="2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2844502" y="5529426"/>
            <a:ext cx="9354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FF0000"/>
                </a:solidFill>
                <a:latin typeface="+mn-lt"/>
                <a:ea typeface="华文楷体" pitchFamily="2" charset="-122"/>
              </a:rPr>
              <a:t>下</a:t>
            </a:r>
            <a:endParaRPr lang="en-US" sz="4000" dirty="0">
              <a:solidFill>
                <a:srgbClr val="FF0000"/>
              </a:solidFill>
              <a:latin typeface="+mn-lt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00496" y="2714620"/>
            <a:ext cx="8386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20cm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6500826" y="2500306"/>
            <a:ext cx="694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5cm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6858016" y="1571612"/>
            <a:ext cx="694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6cm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51778748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/>
      <p:bldP spid="21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-36512" y="472604"/>
            <a:ext cx="8050564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用两个正方体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(12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条棱长度相等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木块拼成一个长方体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棱长总和减少了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24 cm,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这两个正方体木块原来的棱长总和是多少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564904"/>
            <a:ext cx="8964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用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两个正方体拼成一个长方体时少了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条棱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如下图所示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),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4" name="wq39.jpg" descr="id:214750550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6100" y="3409489"/>
            <a:ext cx="5592858" cy="13156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9263" y="4509120"/>
            <a:ext cx="7474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且每条棱长都相等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 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6" y="4954471"/>
            <a:ext cx="14782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24÷8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3728" y="4949879"/>
            <a:ext cx="18598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=3(cm),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3492" y="4949879"/>
            <a:ext cx="22525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3×12×2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73267" y="4961595"/>
            <a:ext cx="19880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=72(cm)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9262" y="5580529"/>
            <a:ext cx="85539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答：这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两个正方体木块原来的棱长总和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72cm</a:t>
            </a:r>
            <a:r>
              <a:rPr lang="zh-CN" altLang="en-US" sz="3200" dirty="0"/>
              <a:t>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544553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0" y="491188"/>
            <a:ext cx="796607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（操作题）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用一根长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2.5 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的铁条焊接成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如图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所示的长方体框架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够吗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?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6112" y="1875361"/>
            <a:ext cx="5076289" cy="2633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927814" y="5563573"/>
            <a:ext cx="285289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所以够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994524" y="4377777"/>
            <a:ext cx="3212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(25+20+12)×4 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78143" y="4377777"/>
            <a:ext cx="40719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=57×4</a:t>
            </a:r>
            <a:r>
              <a:rPr lang="en-US" altLang="zh-CN" sz="36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228</a:t>
            </a:r>
            <a:r>
              <a:rPr lang="zh-CN" alt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zh-CN" alt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0981" y="4965696"/>
            <a:ext cx="16979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228 cm 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21212" y="5004465"/>
            <a:ext cx="17556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=2.28 m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28770" y="4999873"/>
            <a:ext cx="14895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2.28 m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9564" y="5004465"/>
            <a:ext cx="17187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＜</a:t>
            </a:r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2.5 m</a:t>
            </a:r>
          </a:p>
        </p:txBody>
      </p:sp>
    </p:spTree>
    <p:extLst>
      <p:ext uri="{BB962C8B-B14F-4D97-AF65-F5344CB8AC3E}">
        <p14:creationId xmlns:p14="http://schemas.microsoft.com/office/powerpoint/2010/main" xmlns="" val="3200008741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664093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388" t="59358" r="28982" b="1"/>
          <a:stretch/>
        </p:blipFill>
        <p:spPr>
          <a:xfrm>
            <a:off x="422055" y="2522538"/>
            <a:ext cx="3600401" cy="21656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080808"/>
              </a:clrFrom>
              <a:clrTo>
                <a:srgbClr val="08080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100" t="6951" r="30050" b="6951"/>
          <a:stretch/>
        </p:blipFill>
        <p:spPr>
          <a:xfrm>
            <a:off x="7207902" y="1549006"/>
            <a:ext cx="1368152" cy="3032121"/>
          </a:xfrm>
          <a:prstGeom prst="rect">
            <a:avLst/>
          </a:prstGeom>
          <a:ln>
            <a:noFill/>
          </a:ln>
        </p:spPr>
      </p:pic>
      <p:grpSp>
        <p:nvGrpSpPr>
          <p:cNvPr id="13" name="Group 48"/>
          <p:cNvGrpSpPr>
            <a:grpSpLocks/>
          </p:cNvGrpSpPr>
          <p:nvPr/>
        </p:nvGrpSpPr>
        <p:grpSpPr bwMode="auto">
          <a:xfrm>
            <a:off x="7207902" y="1549007"/>
            <a:ext cx="1266709" cy="2942085"/>
            <a:chOff x="8620" y="110238"/>
            <a:chExt cx="1266706" cy="2943592"/>
          </a:xfrm>
        </p:grpSpPr>
        <p:cxnSp>
          <p:nvCxnSpPr>
            <p:cNvPr id="14" name="直接连接符 70"/>
            <p:cNvCxnSpPr>
              <a:cxnSpLocks noChangeShapeType="1"/>
            </p:cNvCxnSpPr>
            <p:nvPr/>
          </p:nvCxnSpPr>
          <p:spPr bwMode="auto">
            <a:xfrm flipV="1">
              <a:off x="17241" y="121984"/>
              <a:ext cx="391627" cy="170659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5" name="直接连接符 72"/>
            <p:cNvCxnSpPr>
              <a:cxnSpLocks noChangeShapeType="1"/>
            </p:cNvCxnSpPr>
            <p:nvPr/>
          </p:nvCxnSpPr>
          <p:spPr bwMode="auto">
            <a:xfrm>
              <a:off x="376192" y="110238"/>
              <a:ext cx="876972" cy="67054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8" name="直接连接符 80"/>
            <p:cNvCxnSpPr>
              <a:cxnSpLocks noChangeShapeType="1"/>
            </p:cNvCxnSpPr>
            <p:nvPr/>
          </p:nvCxnSpPr>
          <p:spPr bwMode="auto">
            <a:xfrm>
              <a:off x="17241" y="260867"/>
              <a:ext cx="0" cy="271167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9" name="直接连接符 82"/>
            <p:cNvCxnSpPr>
              <a:cxnSpLocks noChangeShapeType="1"/>
            </p:cNvCxnSpPr>
            <p:nvPr/>
          </p:nvCxnSpPr>
          <p:spPr bwMode="auto">
            <a:xfrm>
              <a:off x="8620" y="2915817"/>
              <a:ext cx="390686" cy="11153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0" name="直接连接符 84"/>
            <p:cNvCxnSpPr>
              <a:cxnSpLocks noChangeShapeType="1"/>
            </p:cNvCxnSpPr>
            <p:nvPr/>
          </p:nvCxnSpPr>
          <p:spPr bwMode="auto">
            <a:xfrm flipH="1">
              <a:off x="386783" y="110238"/>
              <a:ext cx="25046" cy="2898068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1" name="直接连接符 86"/>
            <p:cNvCxnSpPr>
              <a:cxnSpLocks noChangeShapeType="1"/>
            </p:cNvCxnSpPr>
            <p:nvPr/>
          </p:nvCxnSpPr>
          <p:spPr bwMode="auto">
            <a:xfrm flipH="1">
              <a:off x="1238650" y="153626"/>
              <a:ext cx="21353" cy="2854681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2" name="直接连接符 89"/>
            <p:cNvCxnSpPr>
              <a:cxnSpLocks noChangeShapeType="1"/>
            </p:cNvCxnSpPr>
            <p:nvPr/>
          </p:nvCxnSpPr>
          <p:spPr bwMode="auto">
            <a:xfrm flipV="1">
              <a:off x="354029" y="2972537"/>
              <a:ext cx="921297" cy="81293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grpSp>
        <p:nvGrpSpPr>
          <p:cNvPr id="43" name="组合 42"/>
          <p:cNvGrpSpPr/>
          <p:nvPr/>
        </p:nvGrpSpPr>
        <p:grpSpPr>
          <a:xfrm>
            <a:off x="389708" y="2554991"/>
            <a:ext cx="3575705" cy="2026137"/>
            <a:chOff x="462341" y="2513491"/>
            <a:chExt cx="3575705" cy="2026137"/>
          </a:xfrm>
        </p:grpSpPr>
        <p:grpSp>
          <p:nvGrpSpPr>
            <p:cNvPr id="23" name="Group 27"/>
            <p:cNvGrpSpPr>
              <a:grpSpLocks/>
            </p:cNvGrpSpPr>
            <p:nvPr/>
          </p:nvGrpSpPr>
          <p:grpSpPr bwMode="auto">
            <a:xfrm>
              <a:off x="462341" y="2513491"/>
              <a:ext cx="3575705" cy="2026137"/>
              <a:chOff x="4832" y="26732"/>
              <a:chExt cx="1931338" cy="2683685"/>
            </a:xfrm>
          </p:grpSpPr>
          <p:cxnSp>
            <p:nvCxnSpPr>
              <p:cNvPr id="25" name="直接连接符 35"/>
              <p:cNvCxnSpPr>
                <a:cxnSpLocks noChangeShapeType="1"/>
              </p:cNvCxnSpPr>
              <p:nvPr/>
            </p:nvCxnSpPr>
            <p:spPr bwMode="auto">
              <a:xfrm>
                <a:off x="1624516" y="70591"/>
                <a:ext cx="259681" cy="157170"/>
              </a:xfrm>
              <a:prstGeom prst="line">
                <a:avLst/>
              </a:prstGeom>
              <a:noFill/>
              <a:ln w="76200">
                <a:solidFill>
                  <a:srgbClr val="FF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26" name="直接连接符 45"/>
              <p:cNvCxnSpPr>
                <a:cxnSpLocks noChangeShapeType="1"/>
              </p:cNvCxnSpPr>
              <p:nvPr/>
            </p:nvCxnSpPr>
            <p:spPr bwMode="auto">
              <a:xfrm>
                <a:off x="4832" y="2289344"/>
                <a:ext cx="173198" cy="386152"/>
              </a:xfrm>
              <a:prstGeom prst="line">
                <a:avLst/>
              </a:prstGeom>
              <a:noFill/>
              <a:ln w="76200">
                <a:solidFill>
                  <a:srgbClr val="FF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grpSp>
            <p:nvGrpSpPr>
              <p:cNvPr id="27" name="Group 31"/>
              <p:cNvGrpSpPr>
                <a:grpSpLocks/>
              </p:cNvGrpSpPr>
              <p:nvPr/>
            </p:nvGrpSpPr>
            <p:grpSpPr bwMode="auto">
              <a:xfrm>
                <a:off x="29028" y="26732"/>
                <a:ext cx="1907142" cy="2683685"/>
                <a:chOff x="0" y="11335"/>
                <a:chExt cx="1907142" cy="2683685"/>
              </a:xfrm>
            </p:grpSpPr>
            <p:cxnSp>
              <p:nvCxnSpPr>
                <p:cNvPr id="28" name="直接连接符 28"/>
                <p:cNvCxnSpPr>
                  <a:cxnSpLocks noChangeShapeType="1"/>
                </p:cNvCxnSpPr>
                <p:nvPr/>
              </p:nvCxnSpPr>
              <p:spPr bwMode="auto">
                <a:xfrm flipV="1">
                  <a:off x="43547" y="11335"/>
                  <a:ext cx="1551941" cy="61238"/>
                </a:xfrm>
                <a:prstGeom prst="line">
                  <a:avLst/>
                </a:prstGeom>
                <a:noFill/>
                <a:ln w="76200">
                  <a:solidFill>
                    <a:srgbClr val="FFFF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29" name="直接连接符 30"/>
                <p:cNvCxnSpPr>
                  <a:cxnSpLocks noChangeShapeType="1"/>
                </p:cNvCxnSpPr>
                <p:nvPr/>
              </p:nvCxnSpPr>
              <p:spPr bwMode="auto">
                <a:xfrm flipV="1">
                  <a:off x="170388" y="215186"/>
                  <a:ext cx="1706899" cy="171024"/>
                </a:xfrm>
                <a:prstGeom prst="line">
                  <a:avLst/>
                </a:prstGeom>
                <a:noFill/>
                <a:ln w="76200">
                  <a:solidFill>
                    <a:srgbClr val="FFFF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30" name="直接连接符 37"/>
                <p:cNvCxnSpPr>
                  <a:cxnSpLocks noChangeShapeType="1"/>
                </p:cNvCxnSpPr>
                <p:nvPr/>
              </p:nvCxnSpPr>
              <p:spPr bwMode="auto">
                <a:xfrm>
                  <a:off x="0" y="88031"/>
                  <a:ext cx="0" cy="2160240"/>
                </a:xfrm>
                <a:prstGeom prst="line">
                  <a:avLst/>
                </a:prstGeom>
                <a:noFill/>
                <a:ln w="76200">
                  <a:solidFill>
                    <a:srgbClr val="FFFF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31" name="直接连接符 38"/>
                <p:cNvCxnSpPr>
                  <a:cxnSpLocks noChangeShapeType="1"/>
                </p:cNvCxnSpPr>
                <p:nvPr/>
              </p:nvCxnSpPr>
              <p:spPr bwMode="auto">
                <a:xfrm flipH="1">
                  <a:off x="149002" y="386210"/>
                  <a:ext cx="25020" cy="2308810"/>
                </a:xfrm>
                <a:prstGeom prst="line">
                  <a:avLst/>
                </a:prstGeom>
                <a:noFill/>
                <a:ln w="76200">
                  <a:solidFill>
                    <a:srgbClr val="FFFF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32" name="直接连接符 41"/>
                <p:cNvCxnSpPr>
                  <a:cxnSpLocks noChangeShapeType="1"/>
                </p:cNvCxnSpPr>
                <p:nvPr/>
              </p:nvCxnSpPr>
              <p:spPr bwMode="auto">
                <a:xfrm flipH="1">
                  <a:off x="1872346" y="231485"/>
                  <a:ext cx="3808" cy="2294001"/>
                </a:xfrm>
                <a:prstGeom prst="line">
                  <a:avLst/>
                </a:prstGeom>
                <a:noFill/>
                <a:ln w="76200">
                  <a:solidFill>
                    <a:srgbClr val="FFFF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33" name="直接连接符 46"/>
                <p:cNvCxnSpPr>
                  <a:cxnSpLocks noChangeShapeType="1"/>
                </p:cNvCxnSpPr>
                <p:nvPr/>
              </p:nvCxnSpPr>
              <p:spPr bwMode="auto">
                <a:xfrm flipV="1">
                  <a:off x="125484" y="2535741"/>
                  <a:ext cx="1781658" cy="159278"/>
                </a:xfrm>
                <a:prstGeom prst="line">
                  <a:avLst/>
                </a:prstGeom>
                <a:noFill/>
                <a:ln w="76200">
                  <a:solidFill>
                    <a:srgbClr val="FFFF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</p:grpSp>
        </p:grpSp>
        <p:cxnSp>
          <p:nvCxnSpPr>
            <p:cNvPr id="36" name="直接连接符 45"/>
            <p:cNvCxnSpPr>
              <a:cxnSpLocks noChangeShapeType="1"/>
            </p:cNvCxnSpPr>
            <p:nvPr/>
          </p:nvCxnSpPr>
          <p:spPr bwMode="auto">
            <a:xfrm>
              <a:off x="534037" y="2561326"/>
              <a:ext cx="320661" cy="291538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pic>
        <p:nvPicPr>
          <p:cNvPr id="54" name="Picture 4" descr="p-27-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999" t="36609" b="25929"/>
          <a:stretch>
            <a:fillRect/>
          </a:stretch>
        </p:blipFill>
        <p:spPr bwMode="auto">
          <a:xfrm>
            <a:off x="4756235" y="2523502"/>
            <a:ext cx="12731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14"/>
          <p:cNvSpPr txBox="1">
            <a:spLocks noChangeArrowheads="1"/>
          </p:cNvSpPr>
          <p:nvPr/>
        </p:nvSpPr>
        <p:spPr bwMode="auto">
          <a:xfrm>
            <a:off x="5082426" y="2894364"/>
            <a:ext cx="677108" cy="190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长方体</a:t>
            </a:r>
          </a:p>
        </p:txBody>
      </p:sp>
      <p:sp>
        <p:nvSpPr>
          <p:cNvPr id="56" name="右箭头 55"/>
          <p:cNvSpPr/>
          <p:nvPr/>
        </p:nvSpPr>
        <p:spPr>
          <a:xfrm>
            <a:off x="4139952" y="3501008"/>
            <a:ext cx="616283" cy="28803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右箭头 56"/>
          <p:cNvSpPr/>
          <p:nvPr/>
        </p:nvSpPr>
        <p:spPr>
          <a:xfrm flipH="1">
            <a:off x="6203949" y="3509392"/>
            <a:ext cx="581379" cy="27964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Group 14"/>
          <p:cNvGrpSpPr>
            <a:grpSpLocks/>
          </p:cNvGrpSpPr>
          <p:nvPr/>
        </p:nvGrpSpPr>
        <p:grpSpPr bwMode="auto">
          <a:xfrm>
            <a:off x="415182" y="2621974"/>
            <a:ext cx="3416843" cy="1831159"/>
            <a:chOff x="-1668670" y="518337"/>
            <a:chExt cx="3416155" cy="1831147"/>
          </a:xfrm>
        </p:grpSpPr>
        <p:cxnSp>
          <p:nvCxnSpPr>
            <p:cNvPr id="59" name="直接连接符 167"/>
            <p:cNvCxnSpPr>
              <a:cxnSpLocks noChangeShapeType="1"/>
            </p:cNvCxnSpPr>
            <p:nvPr/>
          </p:nvCxnSpPr>
          <p:spPr bwMode="auto">
            <a:xfrm flipH="1">
              <a:off x="1232395" y="518337"/>
              <a:ext cx="43628" cy="1494389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60" name="直接连接符 168"/>
            <p:cNvCxnSpPr>
              <a:cxnSpLocks noChangeShapeType="1"/>
            </p:cNvCxnSpPr>
            <p:nvPr/>
          </p:nvCxnSpPr>
          <p:spPr bwMode="auto">
            <a:xfrm flipV="1">
              <a:off x="-1668670" y="2037565"/>
              <a:ext cx="2858863" cy="127398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61" name="直接连接符 169"/>
            <p:cNvCxnSpPr>
              <a:cxnSpLocks noChangeShapeType="1"/>
            </p:cNvCxnSpPr>
            <p:nvPr/>
          </p:nvCxnSpPr>
          <p:spPr bwMode="auto">
            <a:xfrm rot="240000">
              <a:off x="1248228" y="2060644"/>
              <a:ext cx="499257" cy="28884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grpSp>
        <p:nvGrpSpPr>
          <p:cNvPr id="80" name="组合 79"/>
          <p:cNvGrpSpPr/>
          <p:nvPr/>
        </p:nvGrpSpPr>
        <p:grpSpPr>
          <a:xfrm>
            <a:off x="7216523" y="1731319"/>
            <a:ext cx="1150551" cy="2676000"/>
            <a:chOff x="7216523" y="1731319"/>
            <a:chExt cx="1150551" cy="2676000"/>
          </a:xfrm>
        </p:grpSpPr>
        <p:grpSp>
          <p:nvGrpSpPr>
            <p:cNvPr id="66" name="Group 10"/>
            <p:cNvGrpSpPr>
              <a:grpSpLocks/>
            </p:cNvGrpSpPr>
            <p:nvPr/>
          </p:nvGrpSpPr>
          <p:grpSpPr bwMode="auto">
            <a:xfrm>
              <a:off x="7216523" y="1844824"/>
              <a:ext cx="1150551" cy="2562495"/>
              <a:chOff x="380993" y="-438040"/>
              <a:chExt cx="1150606" cy="2561978"/>
            </a:xfrm>
          </p:grpSpPr>
          <p:cxnSp>
            <p:nvCxnSpPr>
              <p:cNvPr id="67" name="直接连接符 145"/>
              <p:cNvCxnSpPr>
                <a:cxnSpLocks noChangeShapeType="1"/>
              </p:cNvCxnSpPr>
              <p:nvPr/>
            </p:nvCxnSpPr>
            <p:spPr bwMode="auto">
              <a:xfrm>
                <a:off x="1252307" y="-438040"/>
                <a:ext cx="0" cy="2281532"/>
              </a:xfrm>
              <a:prstGeom prst="line">
                <a:avLst/>
              </a:prstGeom>
              <a:noFill/>
              <a:ln w="76200">
                <a:solidFill>
                  <a:srgbClr val="FFFF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68" name="直接连接符 147"/>
              <p:cNvCxnSpPr>
                <a:cxnSpLocks noChangeShapeType="1"/>
              </p:cNvCxnSpPr>
              <p:nvPr/>
            </p:nvCxnSpPr>
            <p:spPr bwMode="auto">
              <a:xfrm flipV="1">
                <a:off x="380993" y="1927420"/>
                <a:ext cx="931600" cy="115896"/>
              </a:xfrm>
              <a:prstGeom prst="line">
                <a:avLst/>
              </a:prstGeom>
              <a:noFill/>
              <a:ln w="76200">
                <a:solidFill>
                  <a:srgbClr val="FFFF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69" name="直接连接符 149"/>
              <p:cNvCxnSpPr>
                <a:cxnSpLocks noChangeShapeType="1"/>
              </p:cNvCxnSpPr>
              <p:nvPr/>
            </p:nvCxnSpPr>
            <p:spPr bwMode="auto">
              <a:xfrm>
                <a:off x="1252307" y="1927420"/>
                <a:ext cx="279292" cy="196518"/>
              </a:xfrm>
              <a:prstGeom prst="line">
                <a:avLst/>
              </a:prstGeom>
              <a:noFill/>
              <a:ln w="76200">
                <a:solidFill>
                  <a:srgbClr val="FFFF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</p:grpSp>
        <p:cxnSp>
          <p:nvCxnSpPr>
            <p:cNvPr id="75" name="直接连接符 147"/>
            <p:cNvCxnSpPr>
              <a:cxnSpLocks noChangeShapeType="1"/>
            </p:cNvCxnSpPr>
            <p:nvPr/>
          </p:nvCxnSpPr>
          <p:spPr bwMode="auto">
            <a:xfrm>
              <a:off x="7225577" y="1788638"/>
              <a:ext cx="826317" cy="80638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76" name="直接连接符 149"/>
            <p:cNvCxnSpPr>
              <a:cxnSpLocks noChangeShapeType="1"/>
            </p:cNvCxnSpPr>
            <p:nvPr/>
          </p:nvCxnSpPr>
          <p:spPr bwMode="auto">
            <a:xfrm flipV="1">
              <a:off x="8084648" y="1731319"/>
              <a:ext cx="282426" cy="137957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xmlns="" val="31247734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 animBg="1"/>
      <p:bldP spid="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4" descr="p-27-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667" t="77451"/>
          <a:stretch>
            <a:fillRect/>
          </a:stretch>
        </p:blipFill>
        <p:spPr bwMode="auto">
          <a:xfrm>
            <a:off x="3731615" y="2894932"/>
            <a:ext cx="158432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7220" y="3080579"/>
            <a:ext cx="1618578" cy="1486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2636912"/>
            <a:ext cx="2772513" cy="2221254"/>
          </a:xfrm>
          <a:prstGeom prst="rect">
            <a:avLst/>
          </a:prstGeom>
        </p:spPr>
      </p:pic>
      <p:sp>
        <p:nvSpPr>
          <p:cNvPr id="28" name="Rectangle 70"/>
          <p:cNvSpPr>
            <a:spLocks noChangeArrowheads="1"/>
          </p:cNvSpPr>
          <p:nvPr/>
        </p:nvSpPr>
        <p:spPr bwMode="auto">
          <a:xfrm>
            <a:off x="2832111" y="1484313"/>
            <a:ext cx="3503848" cy="58695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正方体也叫立方体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888181" y="3111163"/>
            <a:ext cx="1511069" cy="1523361"/>
            <a:chOff x="888181" y="2420771"/>
            <a:chExt cx="1511069" cy="1523361"/>
          </a:xfrm>
        </p:grpSpPr>
        <p:cxnSp>
          <p:nvCxnSpPr>
            <p:cNvPr id="30" name="直接连接符 70"/>
            <p:cNvCxnSpPr>
              <a:cxnSpLocks noChangeShapeType="1"/>
            </p:cNvCxnSpPr>
            <p:nvPr/>
          </p:nvCxnSpPr>
          <p:spPr bwMode="auto">
            <a:xfrm flipV="1">
              <a:off x="928917" y="2420771"/>
              <a:ext cx="873615" cy="183469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31" name="直接连接符 72"/>
            <p:cNvCxnSpPr>
              <a:cxnSpLocks noChangeShapeType="1"/>
            </p:cNvCxnSpPr>
            <p:nvPr/>
          </p:nvCxnSpPr>
          <p:spPr bwMode="auto">
            <a:xfrm>
              <a:off x="1747910" y="2428623"/>
              <a:ext cx="605688" cy="168426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32" name="直接连接符 80"/>
            <p:cNvCxnSpPr>
              <a:cxnSpLocks noChangeShapeType="1"/>
            </p:cNvCxnSpPr>
            <p:nvPr/>
          </p:nvCxnSpPr>
          <p:spPr bwMode="auto">
            <a:xfrm>
              <a:off x="901219" y="2536229"/>
              <a:ext cx="100828" cy="1126813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33" name="直接连接符 82"/>
            <p:cNvCxnSpPr>
              <a:cxnSpLocks noChangeShapeType="1"/>
            </p:cNvCxnSpPr>
            <p:nvPr/>
          </p:nvCxnSpPr>
          <p:spPr bwMode="auto">
            <a:xfrm>
              <a:off x="1023042" y="3693814"/>
              <a:ext cx="401165" cy="222954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34" name="直接连接符 84"/>
            <p:cNvCxnSpPr>
              <a:cxnSpLocks noChangeShapeType="1"/>
            </p:cNvCxnSpPr>
            <p:nvPr/>
          </p:nvCxnSpPr>
          <p:spPr bwMode="auto">
            <a:xfrm flipH="1">
              <a:off x="1467374" y="2755316"/>
              <a:ext cx="22084" cy="1188816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35" name="直接连接符 86"/>
            <p:cNvCxnSpPr>
              <a:cxnSpLocks noChangeShapeType="1"/>
            </p:cNvCxnSpPr>
            <p:nvPr/>
          </p:nvCxnSpPr>
          <p:spPr bwMode="auto">
            <a:xfrm flipH="1">
              <a:off x="2310064" y="2597049"/>
              <a:ext cx="43534" cy="1065993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36" name="直接连接符 89"/>
            <p:cNvCxnSpPr>
              <a:cxnSpLocks noChangeShapeType="1"/>
            </p:cNvCxnSpPr>
            <p:nvPr/>
          </p:nvCxnSpPr>
          <p:spPr bwMode="auto">
            <a:xfrm flipV="1">
              <a:off x="1503089" y="3663042"/>
              <a:ext cx="793635" cy="28109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53" name="直接连接符 72"/>
            <p:cNvCxnSpPr>
              <a:cxnSpLocks noChangeShapeType="1"/>
            </p:cNvCxnSpPr>
            <p:nvPr/>
          </p:nvCxnSpPr>
          <p:spPr bwMode="auto">
            <a:xfrm>
              <a:off x="888181" y="2604240"/>
              <a:ext cx="605688" cy="168426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59" name="直接连接符 70"/>
            <p:cNvCxnSpPr>
              <a:cxnSpLocks noChangeShapeType="1"/>
            </p:cNvCxnSpPr>
            <p:nvPr/>
          </p:nvCxnSpPr>
          <p:spPr bwMode="auto">
            <a:xfrm flipV="1">
              <a:off x="1525635" y="2601214"/>
              <a:ext cx="873615" cy="183469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grpSp>
        <p:nvGrpSpPr>
          <p:cNvPr id="106" name="组合 105"/>
          <p:cNvGrpSpPr/>
          <p:nvPr/>
        </p:nvGrpSpPr>
        <p:grpSpPr>
          <a:xfrm>
            <a:off x="6335959" y="2652652"/>
            <a:ext cx="1999890" cy="2071561"/>
            <a:chOff x="6335959" y="2549318"/>
            <a:chExt cx="1999890" cy="2071561"/>
          </a:xfrm>
        </p:grpSpPr>
        <p:cxnSp>
          <p:nvCxnSpPr>
            <p:cNvPr id="61" name="直接连接符 70"/>
            <p:cNvCxnSpPr>
              <a:cxnSpLocks noChangeShapeType="1"/>
            </p:cNvCxnSpPr>
            <p:nvPr/>
          </p:nvCxnSpPr>
          <p:spPr bwMode="auto">
            <a:xfrm flipV="1">
              <a:off x="6341617" y="2564320"/>
              <a:ext cx="1254719" cy="165267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62" name="直接连接符 72"/>
            <p:cNvCxnSpPr>
              <a:cxnSpLocks noChangeShapeType="1"/>
            </p:cNvCxnSpPr>
            <p:nvPr/>
          </p:nvCxnSpPr>
          <p:spPr bwMode="auto">
            <a:xfrm>
              <a:off x="7512808" y="2549318"/>
              <a:ext cx="796691" cy="21831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63" name="直接连接符 80"/>
            <p:cNvCxnSpPr>
              <a:cxnSpLocks noChangeShapeType="1"/>
            </p:cNvCxnSpPr>
            <p:nvPr/>
          </p:nvCxnSpPr>
          <p:spPr bwMode="auto">
            <a:xfrm flipH="1">
              <a:off x="6335959" y="2755316"/>
              <a:ext cx="16514" cy="1367601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64" name="直接连接符 82"/>
            <p:cNvCxnSpPr>
              <a:cxnSpLocks noChangeShapeType="1"/>
            </p:cNvCxnSpPr>
            <p:nvPr/>
          </p:nvCxnSpPr>
          <p:spPr bwMode="auto">
            <a:xfrm>
              <a:off x="6341617" y="4078437"/>
              <a:ext cx="668668" cy="515078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65" name="直接连接符 84"/>
            <p:cNvCxnSpPr>
              <a:cxnSpLocks noChangeShapeType="1"/>
            </p:cNvCxnSpPr>
            <p:nvPr/>
          </p:nvCxnSpPr>
          <p:spPr bwMode="auto">
            <a:xfrm flipH="1">
              <a:off x="7053453" y="3061937"/>
              <a:ext cx="58260" cy="1558942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66" name="直接连接符 86"/>
            <p:cNvCxnSpPr>
              <a:cxnSpLocks noChangeShapeType="1"/>
            </p:cNvCxnSpPr>
            <p:nvPr/>
          </p:nvCxnSpPr>
          <p:spPr bwMode="auto">
            <a:xfrm flipH="1">
              <a:off x="8283150" y="2784683"/>
              <a:ext cx="52699" cy="1531844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67" name="直接连接符 89"/>
            <p:cNvCxnSpPr>
              <a:cxnSpLocks noChangeShapeType="1"/>
            </p:cNvCxnSpPr>
            <p:nvPr/>
          </p:nvCxnSpPr>
          <p:spPr bwMode="auto">
            <a:xfrm flipV="1">
              <a:off x="7089167" y="4286073"/>
              <a:ext cx="1246682" cy="334806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68" name="直接连接符 72"/>
            <p:cNvCxnSpPr>
              <a:cxnSpLocks noChangeShapeType="1"/>
            </p:cNvCxnSpPr>
            <p:nvPr/>
          </p:nvCxnSpPr>
          <p:spPr bwMode="auto">
            <a:xfrm>
              <a:off x="6335959" y="2744589"/>
              <a:ext cx="743988" cy="291619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69" name="直接连接符 70"/>
            <p:cNvCxnSpPr>
              <a:cxnSpLocks noChangeShapeType="1"/>
            </p:cNvCxnSpPr>
            <p:nvPr/>
          </p:nvCxnSpPr>
          <p:spPr bwMode="auto">
            <a:xfrm flipV="1">
              <a:off x="7079947" y="2811898"/>
              <a:ext cx="1255902" cy="22431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sp>
        <p:nvSpPr>
          <p:cNvPr id="108" name="右箭头 107"/>
          <p:cNvSpPr/>
          <p:nvPr/>
        </p:nvSpPr>
        <p:spPr>
          <a:xfrm>
            <a:off x="2978636" y="3600280"/>
            <a:ext cx="616283" cy="28803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右箭头 108"/>
          <p:cNvSpPr/>
          <p:nvPr/>
        </p:nvSpPr>
        <p:spPr>
          <a:xfrm flipH="1">
            <a:off x="5506735" y="3650203"/>
            <a:ext cx="581379" cy="27964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73816" y="3297280"/>
            <a:ext cx="100860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正方</a:t>
            </a:r>
            <a:endParaRPr lang="en-US" altLang="zh-CN" sz="3200" dirty="0" smtClean="0">
              <a:solidFill>
                <a:schemeClr val="tx1"/>
              </a:solidFill>
              <a:ea typeface="楷体_GB2312"/>
            </a:endParaRPr>
          </a:p>
          <a:p>
            <a:pPr algn="ctr"/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体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00312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08" grpId="0" animBg="1"/>
      <p:bldP spid="109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1115616" y="2060848"/>
            <a:ext cx="5329237" cy="2447925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CC00"/>
              </a:gs>
              <a:gs pos="100000">
                <a:srgbClr val="99FF33"/>
              </a:gs>
            </a:gsLst>
            <a:path path="rect">
              <a:fillToRect r="100000" b="100000"/>
            </a:path>
          </a:gra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4355703" y="3284811"/>
            <a:ext cx="4572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dirty="0">
              <a:ln w="9525" cmpd="sng">
                <a:solidFill>
                  <a:srgbClr val="000000"/>
                </a:solidFill>
                <a:round/>
                <a:headEnd/>
                <a:tailEnd/>
              </a:ln>
              <a:solidFill>
                <a:srgbClr val="3399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 flipH="1">
            <a:off x="5364087" y="1484586"/>
            <a:ext cx="1296665" cy="771028"/>
          </a:xfrm>
          <a:prstGeom prst="line">
            <a:avLst/>
          </a:prstGeom>
          <a:noFill/>
          <a:ln w="28575" cmpd="sng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 flipH="1">
            <a:off x="6228184" y="1556022"/>
            <a:ext cx="504007" cy="1243013"/>
          </a:xfrm>
          <a:prstGeom prst="line">
            <a:avLst/>
          </a:prstGeom>
          <a:noFill/>
          <a:ln w="28575" cmpd="sng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 flipH="1">
            <a:off x="5076055" y="1484586"/>
            <a:ext cx="1656135" cy="1800225"/>
          </a:xfrm>
          <a:prstGeom prst="line">
            <a:avLst/>
          </a:prstGeom>
          <a:noFill/>
          <a:ln w="28575" cmpd="sng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660753" y="75602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96499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animBg="1"/>
      <p:bldP spid="8200" grpId="0" animBg="1"/>
      <p:bldP spid="8202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007665" y="5301208"/>
            <a:ext cx="66960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两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个面相交的边叫做长方体的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棱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1115616" y="2060848"/>
            <a:ext cx="5329237" cy="2447925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CC00"/>
              </a:gs>
              <a:gs pos="100000">
                <a:srgbClr val="99FF33"/>
              </a:gs>
            </a:gsLst>
            <a:path path="rect">
              <a:fillToRect r="100000" b="100000"/>
            </a:path>
          </a:gra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4355703" y="3284811"/>
            <a:ext cx="4572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99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</a:t>
            </a:r>
          </a:p>
        </p:txBody>
      </p:sp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3347641" y="2060848"/>
            <a:ext cx="4572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dirty="0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99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</a:t>
            </a:r>
          </a:p>
        </p:txBody>
      </p:sp>
      <p:sp>
        <p:nvSpPr>
          <p:cNvPr id="8198" name="WordArt 6"/>
          <p:cNvSpPr>
            <a:spLocks noChangeArrowheads="1" noChangeShapeType="1" noTextEdit="1"/>
          </p:cNvSpPr>
          <p:nvPr/>
        </p:nvSpPr>
        <p:spPr bwMode="auto">
          <a:xfrm>
            <a:off x="5940028" y="2924448"/>
            <a:ext cx="4572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99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</a:t>
            </a:r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 flipH="1">
            <a:off x="5220891" y="1484586"/>
            <a:ext cx="1439862" cy="573087"/>
          </a:xfrm>
          <a:prstGeom prst="line">
            <a:avLst/>
          </a:prstGeom>
          <a:noFill/>
          <a:ln w="28575" cmpd="sng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 flipH="1">
            <a:off x="6444853" y="1556023"/>
            <a:ext cx="287338" cy="985838"/>
          </a:xfrm>
          <a:prstGeom prst="line">
            <a:avLst/>
          </a:prstGeom>
          <a:noFill/>
          <a:ln w="28575" cmpd="sng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 flipH="1">
            <a:off x="5940028" y="1484586"/>
            <a:ext cx="792163" cy="1055687"/>
          </a:xfrm>
          <a:prstGeom prst="line">
            <a:avLst/>
          </a:prstGeom>
          <a:noFill/>
          <a:ln w="28575" cmpd="sng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3" name="Group 11"/>
          <p:cNvGrpSpPr>
            <a:grpSpLocks/>
          </p:cNvGrpSpPr>
          <p:nvPr/>
        </p:nvGrpSpPr>
        <p:grpSpPr bwMode="auto">
          <a:xfrm>
            <a:off x="1691878" y="2060848"/>
            <a:ext cx="4751388" cy="1871663"/>
            <a:chOff x="0" y="0"/>
            <a:chExt cx="2993" cy="1179"/>
          </a:xfrm>
        </p:grpSpPr>
        <p:sp>
          <p:nvSpPr>
            <p:cNvPr id="8204" name="Line 12"/>
            <p:cNvSpPr>
              <a:spLocks noChangeShapeType="1"/>
            </p:cNvSpPr>
            <p:nvPr/>
          </p:nvSpPr>
          <p:spPr bwMode="auto">
            <a:xfrm>
              <a:off x="0" y="0"/>
              <a:ext cx="2993" cy="0"/>
            </a:xfrm>
            <a:prstGeom prst="line">
              <a:avLst/>
            </a:pr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Line 13"/>
            <p:cNvSpPr>
              <a:spLocks noChangeShapeType="1"/>
            </p:cNvSpPr>
            <p:nvPr/>
          </p:nvSpPr>
          <p:spPr bwMode="auto">
            <a:xfrm flipH="1">
              <a:off x="2585" y="0"/>
              <a:ext cx="408" cy="408"/>
            </a:xfrm>
            <a:prstGeom prst="line">
              <a:avLst/>
            </a:pr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6" name="Line 14"/>
            <p:cNvSpPr>
              <a:spLocks noChangeShapeType="1"/>
            </p:cNvSpPr>
            <p:nvPr/>
          </p:nvSpPr>
          <p:spPr bwMode="auto">
            <a:xfrm>
              <a:off x="2993" y="0"/>
              <a:ext cx="0" cy="1179"/>
            </a:xfrm>
            <a:prstGeom prst="line">
              <a:avLst/>
            </a:pr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6660753" y="75602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棱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40039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 tmFilter="0, 0; .2, .5; .8, .5; 1, 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0" autoRev="1" fill="hold"/>
                                        <p:tgtEl>
                                          <p:spTgt spid="82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0" tmFilter="0, 0; .2, .5; .8, .5; 1, 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0" autoRev="1" fill="hold"/>
                                        <p:tgtEl>
                                          <p:spTgt spid="82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 autoUpdateAnimBg="0"/>
      <p:bldP spid="8199" grpId="0" animBg="1"/>
      <p:bldP spid="8200" grpId="0" animBg="1"/>
      <p:bldP spid="8202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403350" y="5220489"/>
            <a:ext cx="5759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三条棱相交的点叫做</a:t>
            </a:r>
            <a:r>
              <a:rPr lang="zh-CN" altLang="en-US" sz="3200" dirty="0" smtClean="0">
                <a:solidFill>
                  <a:srgbClr val="F72F0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顶点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</a:p>
        </p:txBody>
      </p:sp>
      <p:sp>
        <p:nvSpPr>
          <p:cNvPr id="9219" name="Line 3"/>
          <p:cNvSpPr>
            <a:spLocks noChangeShapeType="1"/>
          </p:cNvSpPr>
          <p:nvPr/>
        </p:nvSpPr>
        <p:spPr bwMode="auto">
          <a:xfrm>
            <a:off x="5940425" y="1586732"/>
            <a:ext cx="647700" cy="719138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1403350" y="2450332"/>
            <a:ext cx="5329238" cy="2447925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CC99"/>
              </a:gs>
              <a:gs pos="100000">
                <a:srgbClr val="A1CE50"/>
              </a:gs>
            </a:gsLst>
            <a:lin ang="2700000" scaled="1"/>
          </a:gra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6659563" y="2378895"/>
            <a:ext cx="144462" cy="142875"/>
          </a:xfrm>
          <a:prstGeom prst="flowChartConnector">
            <a:avLst/>
          </a:prstGeom>
          <a:solidFill>
            <a:srgbClr val="000000"/>
          </a:solidFill>
          <a:ln w="9525" cmpd="sng">
            <a:solidFill>
              <a:srgbClr val="220E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 flipH="1">
            <a:off x="6084888" y="2450332"/>
            <a:ext cx="647700" cy="64770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1979613" y="2450332"/>
            <a:ext cx="4681537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>
            <a:off x="6732588" y="2450332"/>
            <a:ext cx="0" cy="1871663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832666" y="764704"/>
            <a:ext cx="15760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F72F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顶点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15449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animBg="1"/>
      <p:bldP spid="9221" grpId="0" animBg="1" autoUpdateAnimBg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238652" y="548680"/>
            <a:ext cx="6886575" cy="1675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拿几个长方体的物品来观察，你能发现什么？</a:t>
            </a: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35496" y="831588"/>
            <a:ext cx="1223962" cy="71755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</a:rPr>
              <a:t>例1</a:t>
            </a:r>
          </a:p>
        </p:txBody>
      </p:sp>
      <p:pic>
        <p:nvPicPr>
          <p:cNvPr id="10244" name="Picture 4" descr="5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8679" y="1844824"/>
            <a:ext cx="5984875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054384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5441</TotalTime>
  <Pages>0</Pages>
  <Words>1286</Words>
  <Characters>0</Characters>
  <Application>Microsoft Office PowerPoint</Application>
  <DocSecurity>0</DocSecurity>
  <PresentationFormat>全屏显示(4:3)</PresentationFormat>
  <Lines>0</Lines>
  <Paragraphs>198</Paragraphs>
  <Slides>37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人教版数学五年级下册第3单元</dc:title>
  <dc:creator>吉林梓翰教育图书有限公司</dc:creator>
  <cp:lastModifiedBy>lenovop</cp:lastModifiedBy>
  <cp:revision>672</cp:revision>
  <dcterms:created xsi:type="dcterms:W3CDTF">2015-11-21T07:20:00Z</dcterms:created>
  <dcterms:modified xsi:type="dcterms:W3CDTF">2021-11-01T05:26:14Z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